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02" r:id="rId4"/>
  </p:sldMasterIdLst>
  <p:notesMasterIdLst>
    <p:notesMasterId r:id="rId25"/>
  </p:notesMasterIdLst>
  <p:handoutMasterIdLst>
    <p:handoutMasterId r:id="rId26"/>
  </p:handoutMasterIdLst>
  <p:sldIdLst>
    <p:sldId id="1117" r:id="rId5"/>
    <p:sldId id="1118" r:id="rId6"/>
    <p:sldId id="1141" r:id="rId7"/>
    <p:sldId id="1143" r:id="rId8"/>
    <p:sldId id="1132" r:id="rId9"/>
    <p:sldId id="1142" r:id="rId10"/>
    <p:sldId id="1133" r:id="rId11"/>
    <p:sldId id="1137" r:id="rId12"/>
    <p:sldId id="1138" r:id="rId13"/>
    <p:sldId id="1139" r:id="rId14"/>
    <p:sldId id="1140" r:id="rId15"/>
    <p:sldId id="1144" r:id="rId16"/>
    <p:sldId id="1145" r:id="rId17"/>
    <p:sldId id="1146" r:id="rId18"/>
    <p:sldId id="1134" r:id="rId19"/>
    <p:sldId id="1148" r:id="rId20"/>
    <p:sldId id="1136" r:id="rId21"/>
    <p:sldId id="1147" r:id="rId22"/>
    <p:sldId id="1149" r:id="rId23"/>
    <p:sldId id="1150"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755" autoAdjust="0"/>
    <p:restoredTop sz="94635" autoAdjust="0"/>
  </p:normalViewPr>
  <p:slideViewPr>
    <p:cSldViewPr snapToGrid="0" showGuides="1">
      <p:cViewPr varScale="1">
        <p:scale>
          <a:sx n="111" d="100"/>
          <a:sy n="111" d="100"/>
        </p:scale>
        <p:origin x="684" y="96"/>
      </p:cViewPr>
      <p:guideLst>
        <p:guide orient="horz" pos="2160"/>
        <p:guide pos="3840"/>
      </p:guideLst>
    </p:cSldViewPr>
  </p:slideViewPr>
  <p:notesTextViewPr>
    <p:cViewPr>
      <p:scale>
        <a:sx n="1" d="1"/>
        <a:sy n="1" d="1"/>
      </p:scale>
      <p:origin x="0" y="0"/>
    </p:cViewPr>
  </p:notesTextViewPr>
  <p:notesViewPr>
    <p:cSldViewPr snapToGrid="0">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F154A5-08CF-4DB5-AE19-1C23A094A99C}" type="doc">
      <dgm:prSet loTypeId="urn:microsoft.com/office/officeart/2005/8/layout/hList6" loCatId="list" qsTypeId="urn:microsoft.com/office/officeart/2005/8/quickstyle/3d3" qsCatId="3D" csTypeId="urn:microsoft.com/office/officeart/2005/8/colors/accent1_2" csCatId="accent1" phldr="1"/>
      <dgm:spPr/>
      <dgm:t>
        <a:bodyPr/>
        <a:lstStyle/>
        <a:p>
          <a:endParaRPr lang="en-US"/>
        </a:p>
      </dgm:t>
    </dgm:pt>
    <dgm:pt modelId="{7AFED94F-24FB-4E12-9C05-AE087EBA196A}">
      <dgm:prSet phldrT="[Text]"/>
      <dgm:spPr/>
      <dgm:t>
        <a:bodyPr/>
        <a:lstStyle/>
        <a:p>
          <a:r>
            <a:rPr lang="en-US" dirty="0"/>
            <a:t>Leverage end user input to stratify records into workflow stages and engage the user before deadlines.</a:t>
          </a:r>
        </a:p>
      </dgm:t>
    </dgm:pt>
    <dgm:pt modelId="{483E05CF-16EF-4FFE-8DC3-BE70CFFBD8A2}" type="parTrans" cxnId="{46D63E45-446C-4D02-889B-FAC06E2A787B}">
      <dgm:prSet/>
      <dgm:spPr/>
      <dgm:t>
        <a:bodyPr/>
        <a:lstStyle/>
        <a:p>
          <a:endParaRPr lang="en-US"/>
        </a:p>
      </dgm:t>
    </dgm:pt>
    <dgm:pt modelId="{DDB58824-BDC2-446D-8132-194E3FE9A022}" type="sibTrans" cxnId="{46D63E45-446C-4D02-889B-FAC06E2A787B}">
      <dgm:prSet/>
      <dgm:spPr/>
      <dgm:t>
        <a:bodyPr/>
        <a:lstStyle/>
        <a:p>
          <a:endParaRPr lang="en-US"/>
        </a:p>
      </dgm:t>
    </dgm:pt>
    <dgm:pt modelId="{5EFA33DE-0AEF-4C0C-81B5-DD0B7D257585}">
      <dgm:prSet/>
      <dgm:spPr/>
      <dgm:t>
        <a:bodyPr/>
        <a:lstStyle/>
        <a:p>
          <a:r>
            <a:rPr lang="en-US" dirty="0"/>
            <a:t>Provide the user with the ability to work claims in bulk and document key dates and progress.  </a:t>
          </a:r>
        </a:p>
      </dgm:t>
    </dgm:pt>
    <dgm:pt modelId="{839DEC2B-8260-4B00-A138-86E7A7B77124}" type="parTrans" cxnId="{BC6295D9-2B63-446F-A7AE-37CBA6B37A45}">
      <dgm:prSet/>
      <dgm:spPr/>
      <dgm:t>
        <a:bodyPr/>
        <a:lstStyle/>
        <a:p>
          <a:endParaRPr lang="en-US"/>
        </a:p>
      </dgm:t>
    </dgm:pt>
    <dgm:pt modelId="{01285F42-0E2E-4388-8D2B-F92E002B0B25}" type="sibTrans" cxnId="{BC6295D9-2B63-446F-A7AE-37CBA6B37A45}">
      <dgm:prSet/>
      <dgm:spPr/>
      <dgm:t>
        <a:bodyPr/>
        <a:lstStyle/>
        <a:p>
          <a:endParaRPr lang="en-US"/>
        </a:p>
      </dgm:t>
    </dgm:pt>
    <dgm:pt modelId="{A3A56C81-F3F1-44D7-966D-360C0CE7A885}">
      <dgm:prSet/>
      <dgm:spPr/>
      <dgm:t>
        <a:bodyPr/>
        <a:lstStyle/>
        <a:p>
          <a:r>
            <a:rPr lang="en-US" dirty="0"/>
            <a:t>Identify repetitive manual effort and automate.  </a:t>
          </a:r>
        </a:p>
      </dgm:t>
    </dgm:pt>
    <dgm:pt modelId="{055BF87F-9D3A-4AA5-9C79-6B6FAFDF04E8}" type="parTrans" cxnId="{79116174-46C2-4736-9719-6E9E0FA543A4}">
      <dgm:prSet/>
      <dgm:spPr/>
      <dgm:t>
        <a:bodyPr/>
        <a:lstStyle/>
        <a:p>
          <a:endParaRPr lang="en-US"/>
        </a:p>
      </dgm:t>
    </dgm:pt>
    <dgm:pt modelId="{9C6BAF0B-F122-47D7-850D-A5E3F2C47297}" type="sibTrans" cxnId="{79116174-46C2-4736-9719-6E9E0FA543A4}">
      <dgm:prSet/>
      <dgm:spPr/>
      <dgm:t>
        <a:bodyPr/>
        <a:lstStyle/>
        <a:p>
          <a:endParaRPr lang="en-US"/>
        </a:p>
      </dgm:t>
    </dgm:pt>
    <dgm:pt modelId="{D6D8F90D-0E67-4820-B4EF-35879F1DDB84}">
      <dgm:prSet/>
      <dgm:spPr/>
      <dgm:t>
        <a:bodyPr/>
        <a:lstStyle/>
        <a:p>
          <a:r>
            <a:rPr lang="en-US" dirty="0"/>
            <a:t>Track volume, inventory, and productivity to determine optimal resource allocation. </a:t>
          </a:r>
        </a:p>
      </dgm:t>
    </dgm:pt>
    <dgm:pt modelId="{33079E41-82C0-45EC-8FC0-F4FB540AD1E9}" type="parTrans" cxnId="{34E65315-9A05-4D72-97E4-F379D0D3A75A}">
      <dgm:prSet/>
      <dgm:spPr/>
      <dgm:t>
        <a:bodyPr/>
        <a:lstStyle/>
        <a:p>
          <a:endParaRPr lang="en-US"/>
        </a:p>
      </dgm:t>
    </dgm:pt>
    <dgm:pt modelId="{54B519D4-67AF-4664-9708-8C078D5DC58E}" type="sibTrans" cxnId="{34E65315-9A05-4D72-97E4-F379D0D3A75A}">
      <dgm:prSet/>
      <dgm:spPr/>
      <dgm:t>
        <a:bodyPr/>
        <a:lstStyle/>
        <a:p>
          <a:endParaRPr lang="en-US"/>
        </a:p>
      </dgm:t>
    </dgm:pt>
    <dgm:pt modelId="{66CF43AA-E2A3-4513-8C23-2064948D132E}">
      <dgm:prSet/>
      <dgm:spPr/>
      <dgm:t>
        <a:bodyPr/>
        <a:lstStyle/>
        <a:p>
          <a:r>
            <a:rPr lang="en-US" dirty="0"/>
            <a:t>Leverage workflow data to track success and better understand the best strategy for each payer and arbitration entity. </a:t>
          </a:r>
        </a:p>
      </dgm:t>
    </dgm:pt>
    <dgm:pt modelId="{667D765B-B22F-4A20-989F-25A46076CC30}" type="parTrans" cxnId="{2ED30625-DFD1-498C-BE3C-0C0BF5109448}">
      <dgm:prSet/>
      <dgm:spPr/>
      <dgm:t>
        <a:bodyPr/>
        <a:lstStyle/>
        <a:p>
          <a:endParaRPr lang="en-US"/>
        </a:p>
      </dgm:t>
    </dgm:pt>
    <dgm:pt modelId="{9D412579-F1E5-4165-88A3-3BFAAB894A01}" type="sibTrans" cxnId="{2ED30625-DFD1-498C-BE3C-0C0BF5109448}">
      <dgm:prSet/>
      <dgm:spPr/>
      <dgm:t>
        <a:bodyPr/>
        <a:lstStyle/>
        <a:p>
          <a:endParaRPr lang="en-US"/>
        </a:p>
      </dgm:t>
    </dgm:pt>
    <dgm:pt modelId="{908AD3BF-3934-450A-9903-671249F4E747}" type="pres">
      <dgm:prSet presAssocID="{D0F154A5-08CF-4DB5-AE19-1C23A094A99C}" presName="Name0" presStyleCnt="0">
        <dgm:presLayoutVars>
          <dgm:dir/>
          <dgm:resizeHandles val="exact"/>
        </dgm:presLayoutVars>
      </dgm:prSet>
      <dgm:spPr/>
    </dgm:pt>
    <dgm:pt modelId="{458D7A5B-8348-45CF-8A4D-7312E6141C57}" type="pres">
      <dgm:prSet presAssocID="{7AFED94F-24FB-4E12-9C05-AE087EBA196A}" presName="node" presStyleLbl="node1" presStyleIdx="0" presStyleCnt="5" custLinFactX="99481" custLinFactNeighborX="100000" custLinFactNeighborY="169">
        <dgm:presLayoutVars>
          <dgm:bulletEnabled val="1"/>
        </dgm:presLayoutVars>
      </dgm:prSet>
      <dgm:spPr/>
    </dgm:pt>
    <dgm:pt modelId="{B3116BB6-64FA-433E-B30A-F978CA1D77E8}" type="pres">
      <dgm:prSet presAssocID="{DDB58824-BDC2-446D-8132-194E3FE9A022}" presName="sibTrans" presStyleCnt="0"/>
      <dgm:spPr/>
    </dgm:pt>
    <dgm:pt modelId="{5F3875A7-7ADF-4154-B1FF-87EE85285E68}" type="pres">
      <dgm:prSet presAssocID="{5EFA33DE-0AEF-4C0C-81B5-DD0B7D257585}" presName="node" presStyleLbl="node1" presStyleIdx="1" presStyleCnt="5" custLinFactX="-99940" custLinFactNeighborX="-100000" custLinFactNeighborY="-169">
        <dgm:presLayoutVars>
          <dgm:bulletEnabled val="1"/>
        </dgm:presLayoutVars>
      </dgm:prSet>
      <dgm:spPr/>
    </dgm:pt>
    <dgm:pt modelId="{1898DE9A-E066-4CFC-B0DB-1C60A53F7551}" type="pres">
      <dgm:prSet presAssocID="{01285F42-0E2E-4388-8D2B-F92E002B0B25}" presName="sibTrans" presStyleCnt="0"/>
      <dgm:spPr/>
    </dgm:pt>
    <dgm:pt modelId="{0B24B567-4467-4277-A7B4-74B849879610}" type="pres">
      <dgm:prSet presAssocID="{A3A56C81-F3F1-44D7-966D-360C0CE7A885}" presName="node" presStyleLbl="node1" presStyleIdx="2" presStyleCnt="5" custLinFactX="204318" custLinFactNeighborX="300000" custLinFactNeighborY="2023">
        <dgm:presLayoutVars>
          <dgm:bulletEnabled val="1"/>
        </dgm:presLayoutVars>
      </dgm:prSet>
      <dgm:spPr/>
    </dgm:pt>
    <dgm:pt modelId="{0BDDD851-49D7-4AB9-ACAF-27294A407940}" type="pres">
      <dgm:prSet presAssocID="{9C6BAF0B-F122-47D7-850D-A5E3F2C47297}" presName="sibTrans" presStyleCnt="0"/>
      <dgm:spPr/>
    </dgm:pt>
    <dgm:pt modelId="{9DF1D32A-EF67-4627-A668-146AAAB7EF34}" type="pres">
      <dgm:prSet presAssocID="{D6D8F90D-0E67-4820-B4EF-35879F1DDB84}" presName="node" presStyleLbl="node1" presStyleIdx="3" presStyleCnt="5" custLinFactX="-100000" custLinFactNeighborX="-111444" custLinFactNeighborY="506">
        <dgm:presLayoutVars>
          <dgm:bulletEnabled val="1"/>
        </dgm:presLayoutVars>
      </dgm:prSet>
      <dgm:spPr/>
    </dgm:pt>
    <dgm:pt modelId="{8B24B25D-EEC7-4EA5-9B14-B655780C2C65}" type="pres">
      <dgm:prSet presAssocID="{54B519D4-67AF-4664-9708-8C078D5DC58E}" presName="sibTrans" presStyleCnt="0"/>
      <dgm:spPr/>
    </dgm:pt>
    <dgm:pt modelId="{4B23D19E-B678-4486-A47A-EB083D8AC79E}" type="pres">
      <dgm:prSet presAssocID="{66CF43AA-E2A3-4513-8C23-2064948D132E}" presName="node" presStyleLbl="node1" presStyleIdx="4" presStyleCnt="5" custLinFactX="-99325" custLinFactNeighborX="-100000">
        <dgm:presLayoutVars>
          <dgm:bulletEnabled val="1"/>
        </dgm:presLayoutVars>
      </dgm:prSet>
      <dgm:spPr/>
    </dgm:pt>
  </dgm:ptLst>
  <dgm:cxnLst>
    <dgm:cxn modelId="{34E65315-9A05-4D72-97E4-F379D0D3A75A}" srcId="{D0F154A5-08CF-4DB5-AE19-1C23A094A99C}" destId="{D6D8F90D-0E67-4820-B4EF-35879F1DDB84}" srcOrd="3" destOrd="0" parTransId="{33079E41-82C0-45EC-8FC0-F4FB540AD1E9}" sibTransId="{54B519D4-67AF-4664-9708-8C078D5DC58E}"/>
    <dgm:cxn modelId="{2ED30625-DFD1-498C-BE3C-0C0BF5109448}" srcId="{D0F154A5-08CF-4DB5-AE19-1C23A094A99C}" destId="{66CF43AA-E2A3-4513-8C23-2064948D132E}" srcOrd="4" destOrd="0" parTransId="{667D765B-B22F-4A20-989F-25A46076CC30}" sibTransId="{9D412579-F1E5-4165-88A3-3BFAAB894A01}"/>
    <dgm:cxn modelId="{3901EF36-6294-4A62-9C9D-2F003FE54848}" type="presOf" srcId="{66CF43AA-E2A3-4513-8C23-2064948D132E}" destId="{4B23D19E-B678-4486-A47A-EB083D8AC79E}" srcOrd="0" destOrd="0" presId="urn:microsoft.com/office/officeart/2005/8/layout/hList6"/>
    <dgm:cxn modelId="{4004BA37-D4F7-438A-8F0D-3801DCC03C7E}" type="presOf" srcId="{7AFED94F-24FB-4E12-9C05-AE087EBA196A}" destId="{458D7A5B-8348-45CF-8A4D-7312E6141C57}" srcOrd="0" destOrd="0" presId="urn:microsoft.com/office/officeart/2005/8/layout/hList6"/>
    <dgm:cxn modelId="{46D63E45-446C-4D02-889B-FAC06E2A787B}" srcId="{D0F154A5-08CF-4DB5-AE19-1C23A094A99C}" destId="{7AFED94F-24FB-4E12-9C05-AE087EBA196A}" srcOrd="0" destOrd="0" parTransId="{483E05CF-16EF-4FFE-8DC3-BE70CFFBD8A2}" sibTransId="{DDB58824-BDC2-446D-8132-194E3FE9A022}"/>
    <dgm:cxn modelId="{79116174-46C2-4736-9719-6E9E0FA543A4}" srcId="{D0F154A5-08CF-4DB5-AE19-1C23A094A99C}" destId="{A3A56C81-F3F1-44D7-966D-360C0CE7A885}" srcOrd="2" destOrd="0" parTransId="{055BF87F-9D3A-4AA5-9C79-6B6FAFDF04E8}" sibTransId="{9C6BAF0B-F122-47D7-850D-A5E3F2C47297}"/>
    <dgm:cxn modelId="{DA704E88-EA76-4E82-BDBC-BD6E0E54FF1D}" type="presOf" srcId="{D6D8F90D-0E67-4820-B4EF-35879F1DDB84}" destId="{9DF1D32A-EF67-4627-A668-146AAAB7EF34}" srcOrd="0" destOrd="0" presId="urn:microsoft.com/office/officeart/2005/8/layout/hList6"/>
    <dgm:cxn modelId="{F362F589-C2B2-4259-A9F3-F6A767BBF158}" type="presOf" srcId="{5EFA33DE-0AEF-4C0C-81B5-DD0B7D257585}" destId="{5F3875A7-7ADF-4154-B1FF-87EE85285E68}" srcOrd="0" destOrd="0" presId="urn:microsoft.com/office/officeart/2005/8/layout/hList6"/>
    <dgm:cxn modelId="{6A5A9E99-BACA-40F8-9DFD-5520BEFC9CB3}" type="presOf" srcId="{D0F154A5-08CF-4DB5-AE19-1C23A094A99C}" destId="{908AD3BF-3934-450A-9903-671249F4E747}" srcOrd="0" destOrd="0" presId="urn:microsoft.com/office/officeart/2005/8/layout/hList6"/>
    <dgm:cxn modelId="{979D9FA4-B88C-4D73-B281-A1904A29388B}" type="presOf" srcId="{A3A56C81-F3F1-44D7-966D-360C0CE7A885}" destId="{0B24B567-4467-4277-A7B4-74B849879610}" srcOrd="0" destOrd="0" presId="urn:microsoft.com/office/officeart/2005/8/layout/hList6"/>
    <dgm:cxn modelId="{BC6295D9-2B63-446F-A7AE-37CBA6B37A45}" srcId="{D0F154A5-08CF-4DB5-AE19-1C23A094A99C}" destId="{5EFA33DE-0AEF-4C0C-81B5-DD0B7D257585}" srcOrd="1" destOrd="0" parTransId="{839DEC2B-8260-4B00-A138-86E7A7B77124}" sibTransId="{01285F42-0E2E-4388-8D2B-F92E002B0B25}"/>
    <dgm:cxn modelId="{6AEBDF38-B648-4295-A24F-29734F4F1D48}" type="presParOf" srcId="{908AD3BF-3934-450A-9903-671249F4E747}" destId="{458D7A5B-8348-45CF-8A4D-7312E6141C57}" srcOrd="0" destOrd="0" presId="urn:microsoft.com/office/officeart/2005/8/layout/hList6"/>
    <dgm:cxn modelId="{E98309AB-D8A2-4CAA-935F-A31A118990F4}" type="presParOf" srcId="{908AD3BF-3934-450A-9903-671249F4E747}" destId="{B3116BB6-64FA-433E-B30A-F978CA1D77E8}" srcOrd="1" destOrd="0" presId="urn:microsoft.com/office/officeart/2005/8/layout/hList6"/>
    <dgm:cxn modelId="{8085C0F9-CC87-4C4D-91A5-A0D442311FBA}" type="presParOf" srcId="{908AD3BF-3934-450A-9903-671249F4E747}" destId="{5F3875A7-7ADF-4154-B1FF-87EE85285E68}" srcOrd="2" destOrd="0" presId="urn:microsoft.com/office/officeart/2005/8/layout/hList6"/>
    <dgm:cxn modelId="{E7767D42-5C35-4A44-9E82-34441AB5B341}" type="presParOf" srcId="{908AD3BF-3934-450A-9903-671249F4E747}" destId="{1898DE9A-E066-4CFC-B0DB-1C60A53F7551}" srcOrd="3" destOrd="0" presId="urn:microsoft.com/office/officeart/2005/8/layout/hList6"/>
    <dgm:cxn modelId="{ED11A3C0-6D84-4E8C-9B64-0F21FF6A9B1C}" type="presParOf" srcId="{908AD3BF-3934-450A-9903-671249F4E747}" destId="{0B24B567-4467-4277-A7B4-74B849879610}" srcOrd="4" destOrd="0" presId="urn:microsoft.com/office/officeart/2005/8/layout/hList6"/>
    <dgm:cxn modelId="{4C220E84-94B0-4148-BCD6-ADAEDFB73FF4}" type="presParOf" srcId="{908AD3BF-3934-450A-9903-671249F4E747}" destId="{0BDDD851-49D7-4AB9-ACAF-27294A407940}" srcOrd="5" destOrd="0" presId="urn:microsoft.com/office/officeart/2005/8/layout/hList6"/>
    <dgm:cxn modelId="{55AACB04-9BF2-4752-B497-EAC12811065A}" type="presParOf" srcId="{908AD3BF-3934-450A-9903-671249F4E747}" destId="{9DF1D32A-EF67-4627-A668-146AAAB7EF34}" srcOrd="6" destOrd="0" presId="urn:microsoft.com/office/officeart/2005/8/layout/hList6"/>
    <dgm:cxn modelId="{8DF8588B-DCAE-4246-A071-562CEA91A61B}" type="presParOf" srcId="{908AD3BF-3934-450A-9903-671249F4E747}" destId="{8B24B25D-EEC7-4EA5-9B14-B655780C2C65}" srcOrd="7" destOrd="0" presId="urn:microsoft.com/office/officeart/2005/8/layout/hList6"/>
    <dgm:cxn modelId="{47BB1C18-5E2D-478D-B299-A23531C54C4F}" type="presParOf" srcId="{908AD3BF-3934-450A-9903-671249F4E747}" destId="{4B23D19E-B678-4486-A47A-EB083D8AC79E}" srcOrd="8"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603C8F2-C7CF-49CF-B189-B6306E147B26}" type="doc">
      <dgm:prSet loTypeId="urn:microsoft.com/office/officeart/2005/8/layout/hList1" loCatId="list" qsTypeId="urn:microsoft.com/office/officeart/2005/8/quickstyle/3d1" qsCatId="3D" csTypeId="urn:microsoft.com/office/officeart/2005/8/colors/accent1_2" csCatId="accent1" phldr="1"/>
      <dgm:spPr/>
      <dgm:t>
        <a:bodyPr/>
        <a:lstStyle/>
        <a:p>
          <a:endParaRPr lang="en-US"/>
        </a:p>
      </dgm:t>
    </dgm:pt>
    <dgm:pt modelId="{AB08545F-582C-4A62-9711-A9673370693F}">
      <dgm:prSet phldrT="[Text]" custT="1"/>
      <dgm:spPr/>
      <dgm:t>
        <a:bodyPr/>
        <a:lstStyle/>
        <a:p>
          <a:r>
            <a:rPr lang="en-US" sz="1400" dirty="0"/>
            <a:t>Workflow</a:t>
          </a:r>
        </a:p>
      </dgm:t>
    </dgm:pt>
    <dgm:pt modelId="{D282B648-DC19-417F-B578-8A9C18A3F20A}" type="parTrans" cxnId="{D0C71E73-EC1D-4FE6-A705-9DD6AABDB78A}">
      <dgm:prSet/>
      <dgm:spPr/>
      <dgm:t>
        <a:bodyPr/>
        <a:lstStyle/>
        <a:p>
          <a:endParaRPr lang="en-US"/>
        </a:p>
      </dgm:t>
    </dgm:pt>
    <dgm:pt modelId="{628D549D-FA13-4770-96CA-5FCE085A9A14}" type="sibTrans" cxnId="{D0C71E73-EC1D-4FE6-A705-9DD6AABDB78A}">
      <dgm:prSet/>
      <dgm:spPr/>
      <dgm:t>
        <a:bodyPr/>
        <a:lstStyle/>
        <a:p>
          <a:endParaRPr lang="en-US"/>
        </a:p>
      </dgm:t>
    </dgm:pt>
    <dgm:pt modelId="{249C6392-D32C-4498-8C37-F6DC3BFD1575}">
      <dgm:prSet custT="1"/>
      <dgm:spPr/>
      <dgm:t>
        <a:bodyPr/>
        <a:lstStyle/>
        <a:p>
          <a:r>
            <a:rPr lang="en-US" sz="1200" dirty="0"/>
            <a:t>ETM can automatically monitor for qualifying payments and trigger Task creation using operational definitions </a:t>
          </a:r>
        </a:p>
      </dgm:t>
    </dgm:pt>
    <dgm:pt modelId="{8B43C575-9864-463B-82D6-F12654E9D68F}" type="parTrans" cxnId="{BD7D3E8F-19AD-472B-B6F2-D96DCE991715}">
      <dgm:prSet/>
      <dgm:spPr/>
      <dgm:t>
        <a:bodyPr/>
        <a:lstStyle/>
        <a:p>
          <a:endParaRPr lang="en-US"/>
        </a:p>
      </dgm:t>
    </dgm:pt>
    <dgm:pt modelId="{CE545D7F-F1B3-48A7-8F38-93AB44AE54F5}" type="sibTrans" cxnId="{BD7D3E8F-19AD-472B-B6F2-D96DCE991715}">
      <dgm:prSet/>
      <dgm:spPr/>
      <dgm:t>
        <a:bodyPr/>
        <a:lstStyle/>
        <a:p>
          <a:endParaRPr lang="en-US"/>
        </a:p>
      </dgm:t>
    </dgm:pt>
    <dgm:pt modelId="{7F9F1FEF-AAEB-4441-A4C3-45FA1AD12AFA}">
      <dgm:prSet custT="1"/>
      <dgm:spPr/>
      <dgm:t>
        <a:bodyPr/>
        <a:lstStyle/>
        <a:p>
          <a:r>
            <a:rPr lang="en-US" sz="1200" dirty="0"/>
            <a:t>Expected reimbursement threshold changes (operational requirement update)</a:t>
          </a:r>
        </a:p>
      </dgm:t>
    </dgm:pt>
    <dgm:pt modelId="{1D2D7BFE-68FF-4A8B-8DD5-696AD4951E3E}" type="parTrans" cxnId="{20A1D611-8815-401B-A054-374891630C69}">
      <dgm:prSet/>
      <dgm:spPr/>
      <dgm:t>
        <a:bodyPr/>
        <a:lstStyle/>
        <a:p>
          <a:endParaRPr lang="en-US"/>
        </a:p>
      </dgm:t>
    </dgm:pt>
    <dgm:pt modelId="{0B370100-320C-4775-8A83-1E8344576C30}" type="sibTrans" cxnId="{20A1D611-8815-401B-A054-374891630C69}">
      <dgm:prSet/>
      <dgm:spPr/>
      <dgm:t>
        <a:bodyPr/>
        <a:lstStyle/>
        <a:p>
          <a:endParaRPr lang="en-US"/>
        </a:p>
      </dgm:t>
    </dgm:pt>
    <dgm:pt modelId="{34C1FE89-9E79-4C3E-9566-91F34F3AEB0C}">
      <dgm:prSet custT="1"/>
      <dgm:spPr/>
      <dgm:t>
        <a:bodyPr/>
        <a:lstStyle/>
        <a:p>
          <a:r>
            <a:rPr lang="en-US" sz="1200" dirty="0"/>
            <a:t>Additional allowance/payment is made</a:t>
          </a:r>
        </a:p>
      </dgm:t>
    </dgm:pt>
    <dgm:pt modelId="{E678E30B-DCA1-431A-98BC-D447AFF73E56}" type="parTrans" cxnId="{D5913D31-7ABA-4F7A-8690-E46027A40E57}">
      <dgm:prSet/>
      <dgm:spPr/>
      <dgm:t>
        <a:bodyPr/>
        <a:lstStyle/>
        <a:p>
          <a:endParaRPr lang="en-US"/>
        </a:p>
      </dgm:t>
    </dgm:pt>
    <dgm:pt modelId="{70ED4DC7-1A8D-435F-BC44-3E6A002E6EA9}" type="sibTrans" cxnId="{D5913D31-7ABA-4F7A-8690-E46027A40E57}">
      <dgm:prSet/>
      <dgm:spPr/>
      <dgm:t>
        <a:bodyPr/>
        <a:lstStyle/>
        <a:p>
          <a:endParaRPr lang="en-US"/>
        </a:p>
      </dgm:t>
    </dgm:pt>
    <dgm:pt modelId="{B1C92A33-B388-4049-A061-2D3F9CABA9D5}">
      <dgm:prSet custT="1"/>
      <dgm:spPr/>
      <dgm:t>
        <a:bodyPr/>
        <a:lstStyle/>
        <a:p>
          <a:r>
            <a:rPr lang="en-US" sz="1200" dirty="0"/>
            <a:t>Timely follow up does not occur</a:t>
          </a:r>
        </a:p>
      </dgm:t>
    </dgm:pt>
    <dgm:pt modelId="{212CA683-6706-4F5B-ADAF-353805F9CBD8}" type="parTrans" cxnId="{C44B899A-F7BD-4C0B-A899-DD3AB6DFE2C4}">
      <dgm:prSet/>
      <dgm:spPr/>
      <dgm:t>
        <a:bodyPr/>
        <a:lstStyle/>
        <a:p>
          <a:endParaRPr lang="en-US"/>
        </a:p>
      </dgm:t>
    </dgm:pt>
    <dgm:pt modelId="{B27D142E-1442-432F-AEDB-D02649372AFA}" type="sibTrans" cxnId="{C44B899A-F7BD-4C0B-A899-DD3AB6DFE2C4}">
      <dgm:prSet/>
      <dgm:spPr/>
      <dgm:t>
        <a:bodyPr/>
        <a:lstStyle/>
        <a:p>
          <a:endParaRPr lang="en-US"/>
        </a:p>
      </dgm:t>
    </dgm:pt>
    <dgm:pt modelId="{C72CC0EB-70D2-4531-B554-3E126F1641AD}">
      <dgm:prSet custT="1"/>
      <dgm:spPr/>
      <dgm:t>
        <a:bodyPr/>
        <a:lstStyle/>
        <a:p>
          <a:r>
            <a:rPr lang="en-US" sz="1200" dirty="0"/>
            <a:t>The Task history can be leveraged to document settlement attempts ahead of arbitration</a:t>
          </a:r>
        </a:p>
      </dgm:t>
    </dgm:pt>
    <dgm:pt modelId="{DAD1A3B2-54F9-4061-8ED5-4820EE9A5CD9}" type="parTrans" cxnId="{DEC44FF9-D61E-4607-887F-D19C9A2F3EDD}">
      <dgm:prSet/>
      <dgm:spPr/>
      <dgm:t>
        <a:bodyPr/>
        <a:lstStyle/>
        <a:p>
          <a:endParaRPr lang="en-US"/>
        </a:p>
      </dgm:t>
    </dgm:pt>
    <dgm:pt modelId="{D950A6A5-14C3-4258-A2AC-DBB44B55935A}" type="sibTrans" cxnId="{DEC44FF9-D61E-4607-887F-D19C9A2F3EDD}">
      <dgm:prSet/>
      <dgm:spPr/>
      <dgm:t>
        <a:bodyPr/>
        <a:lstStyle/>
        <a:p>
          <a:endParaRPr lang="en-US"/>
        </a:p>
      </dgm:t>
    </dgm:pt>
    <dgm:pt modelId="{B4E2A8FC-C9E6-4F77-8FC6-BA082B45B163}">
      <dgm:prSet custT="1"/>
      <dgm:spPr/>
      <dgm:t>
        <a:bodyPr/>
        <a:lstStyle/>
        <a:p>
          <a:r>
            <a:rPr lang="en-US" sz="1400" dirty="0"/>
            <a:t>Automation</a:t>
          </a:r>
        </a:p>
      </dgm:t>
    </dgm:pt>
    <dgm:pt modelId="{9A547BB3-940B-4F6F-8F2C-AE171CFA3303}" type="parTrans" cxnId="{F83ECA78-CB39-4E2A-8D75-1865633B53A6}">
      <dgm:prSet/>
      <dgm:spPr/>
      <dgm:t>
        <a:bodyPr/>
        <a:lstStyle/>
        <a:p>
          <a:endParaRPr lang="en-US"/>
        </a:p>
      </dgm:t>
    </dgm:pt>
    <dgm:pt modelId="{51DE5AB7-E2EF-44DA-BBCF-80E9C68D6249}" type="sibTrans" cxnId="{F83ECA78-CB39-4E2A-8D75-1865633B53A6}">
      <dgm:prSet/>
      <dgm:spPr/>
      <dgm:t>
        <a:bodyPr/>
        <a:lstStyle/>
        <a:p>
          <a:endParaRPr lang="en-US"/>
        </a:p>
      </dgm:t>
    </dgm:pt>
    <dgm:pt modelId="{A706D579-3817-4E80-8D28-1A49D059D686}">
      <dgm:prSet custT="1"/>
      <dgm:spPr/>
      <dgm:t>
        <a:bodyPr/>
        <a:lstStyle/>
        <a:p>
          <a:r>
            <a:rPr lang="en-US" sz="1200" dirty="0" err="1"/>
            <a:t>KAVart</a:t>
          </a:r>
          <a:r>
            <a:rPr lang="en-US" sz="1200" dirty="0"/>
            <a:t> can be leveraged to produce outbound feeds: Mail merge, RPA, and payer email processes</a:t>
          </a:r>
        </a:p>
      </dgm:t>
    </dgm:pt>
    <dgm:pt modelId="{05712440-2FC5-4A3F-A581-5C0CA13EF148}" type="parTrans" cxnId="{3C997483-8DF1-46A9-B00E-C045FAA417A3}">
      <dgm:prSet/>
      <dgm:spPr/>
      <dgm:t>
        <a:bodyPr/>
        <a:lstStyle/>
        <a:p>
          <a:endParaRPr lang="en-US"/>
        </a:p>
      </dgm:t>
    </dgm:pt>
    <dgm:pt modelId="{915A6364-74B4-415F-B9E4-937D3BFE9DA1}" type="sibTrans" cxnId="{3C997483-8DF1-46A9-B00E-C045FAA417A3}">
      <dgm:prSet/>
      <dgm:spPr/>
      <dgm:t>
        <a:bodyPr/>
        <a:lstStyle/>
        <a:p>
          <a:endParaRPr lang="en-US"/>
        </a:p>
      </dgm:t>
    </dgm:pt>
    <dgm:pt modelId="{3C163B65-C8FE-4D66-9A83-C7A850ABD48B}">
      <dgm:prSet custT="1"/>
      <dgm:spPr/>
      <dgm:t>
        <a:bodyPr/>
        <a:lstStyle/>
        <a:p>
          <a:r>
            <a:rPr lang="en-US" sz="1200" dirty="0"/>
            <a:t>KAVart automates inventory, volume, and productivity reporting</a:t>
          </a:r>
        </a:p>
      </dgm:t>
    </dgm:pt>
    <dgm:pt modelId="{26D331C9-121B-4429-9E9A-DBCE5BAD0FD5}" type="parTrans" cxnId="{D8B9DB7D-4920-4BE7-B33C-F2A8D8C49BFB}">
      <dgm:prSet/>
      <dgm:spPr/>
      <dgm:t>
        <a:bodyPr/>
        <a:lstStyle/>
        <a:p>
          <a:endParaRPr lang="en-US"/>
        </a:p>
      </dgm:t>
    </dgm:pt>
    <dgm:pt modelId="{AB4F5630-6FFD-416B-AAC0-BBF112C9F091}" type="sibTrans" cxnId="{D8B9DB7D-4920-4BE7-B33C-F2A8D8C49BFB}">
      <dgm:prSet/>
      <dgm:spPr/>
      <dgm:t>
        <a:bodyPr/>
        <a:lstStyle/>
        <a:p>
          <a:endParaRPr lang="en-US"/>
        </a:p>
      </dgm:t>
    </dgm:pt>
    <dgm:pt modelId="{A1D22392-90F5-49E4-B85A-F1B448BB3FDD}">
      <dgm:prSet phldrT="[Text]" custT="1"/>
      <dgm:spPr/>
      <dgm:t>
        <a:bodyPr/>
        <a:lstStyle/>
        <a:p>
          <a:r>
            <a:rPr lang="en-US" sz="1400" dirty="0"/>
            <a:t>Criteria-Defining reimbursement thresholds and payers</a:t>
          </a:r>
        </a:p>
      </dgm:t>
    </dgm:pt>
    <dgm:pt modelId="{41533ABD-294F-4409-BA82-794029E3AE73}" type="parTrans" cxnId="{0CDEA954-546B-4EA5-AAC7-55C2A287C94A}">
      <dgm:prSet/>
      <dgm:spPr/>
      <dgm:t>
        <a:bodyPr/>
        <a:lstStyle/>
        <a:p>
          <a:endParaRPr lang="en-US"/>
        </a:p>
      </dgm:t>
    </dgm:pt>
    <dgm:pt modelId="{58540748-6288-431E-839D-73BD8153B685}" type="sibTrans" cxnId="{0CDEA954-546B-4EA5-AAC7-55C2A287C94A}">
      <dgm:prSet/>
      <dgm:spPr/>
      <dgm:t>
        <a:bodyPr/>
        <a:lstStyle/>
        <a:p>
          <a:endParaRPr lang="en-US"/>
        </a:p>
      </dgm:t>
    </dgm:pt>
    <dgm:pt modelId="{EB87B846-C08B-4176-B6EA-046050C39C59}">
      <dgm:prSet custT="1"/>
      <dgm:spPr/>
      <dgm:t>
        <a:bodyPr/>
        <a:lstStyle/>
        <a:p>
          <a:r>
            <a:rPr lang="en-US" sz="1200" dirty="0"/>
            <a:t>PCM can store rates in contracts that are not tied to a party/FSC and are used only for reference rates</a:t>
          </a:r>
        </a:p>
      </dgm:t>
    </dgm:pt>
    <dgm:pt modelId="{6D3CB3CA-99D1-4C2A-9553-BDBFB8D32AD1}" type="parTrans" cxnId="{4B07C38C-F920-470F-8493-7A16F26E0DDB}">
      <dgm:prSet/>
      <dgm:spPr/>
      <dgm:t>
        <a:bodyPr/>
        <a:lstStyle/>
        <a:p>
          <a:endParaRPr lang="en-US"/>
        </a:p>
      </dgm:t>
    </dgm:pt>
    <dgm:pt modelId="{B96C429C-49BE-4146-87C2-80BEDD1AD359}" type="sibTrans" cxnId="{4B07C38C-F920-470F-8493-7A16F26E0DDB}">
      <dgm:prSet/>
      <dgm:spPr/>
      <dgm:t>
        <a:bodyPr/>
        <a:lstStyle/>
        <a:p>
          <a:endParaRPr lang="en-US"/>
        </a:p>
      </dgm:t>
    </dgm:pt>
    <dgm:pt modelId="{6A4EDFB4-6807-4B0C-93F4-472E56172D74}">
      <dgm:prSet custT="1"/>
      <dgm:spPr/>
      <dgm:t>
        <a:bodyPr/>
        <a:lstStyle/>
        <a:p>
          <a:r>
            <a:rPr lang="en-US" sz="1200" dirty="0"/>
            <a:t>ETM can automatically categorize work based upon pre-defined follow-up pathways</a:t>
          </a:r>
        </a:p>
      </dgm:t>
    </dgm:pt>
    <dgm:pt modelId="{3F2C3788-366E-4D68-88EF-FC4467E61CAE}" type="parTrans" cxnId="{A8F5F8B1-EBDF-4162-8903-3ECF6D56CE3F}">
      <dgm:prSet/>
      <dgm:spPr/>
      <dgm:t>
        <a:bodyPr/>
        <a:lstStyle/>
        <a:p>
          <a:endParaRPr lang="en-US"/>
        </a:p>
      </dgm:t>
    </dgm:pt>
    <dgm:pt modelId="{EBB9B19E-AE64-4233-875B-D48A4C1CE57A}" type="sibTrans" cxnId="{A8F5F8B1-EBDF-4162-8903-3ECF6D56CE3F}">
      <dgm:prSet/>
      <dgm:spPr/>
      <dgm:t>
        <a:bodyPr/>
        <a:lstStyle/>
        <a:p>
          <a:endParaRPr lang="en-US"/>
        </a:p>
      </dgm:t>
    </dgm:pt>
    <dgm:pt modelId="{2A650C51-31CE-4738-967B-D9E05C20FDD2}">
      <dgm:prSet custT="1"/>
      <dgm:spPr/>
      <dgm:t>
        <a:bodyPr/>
        <a:lstStyle/>
        <a:p>
          <a:r>
            <a:rPr lang="en-US" sz="1200" dirty="0"/>
            <a:t>ETM Summary views can be used to evaluate large volume trends, categorize results, and automate large volume follow up protocols</a:t>
          </a:r>
        </a:p>
      </dgm:t>
    </dgm:pt>
    <dgm:pt modelId="{EC4EA6E0-C75F-4B36-A33B-80A9F0F1957F}" type="parTrans" cxnId="{A5365F05-49DE-4227-86D5-BA5FF158FDC9}">
      <dgm:prSet/>
      <dgm:spPr/>
      <dgm:t>
        <a:bodyPr/>
        <a:lstStyle/>
        <a:p>
          <a:endParaRPr lang="en-US"/>
        </a:p>
      </dgm:t>
    </dgm:pt>
    <dgm:pt modelId="{4834CBC6-BA44-4FC9-B2D3-D5550BE80B32}" type="sibTrans" cxnId="{A5365F05-49DE-4227-86D5-BA5FF158FDC9}">
      <dgm:prSet/>
      <dgm:spPr/>
      <dgm:t>
        <a:bodyPr/>
        <a:lstStyle/>
        <a:p>
          <a:endParaRPr lang="en-US"/>
        </a:p>
      </dgm:t>
    </dgm:pt>
    <dgm:pt modelId="{C064E982-95E5-48BD-974E-254BF45DC431}">
      <dgm:prSet custT="1"/>
      <dgm:spPr/>
      <dgm:t>
        <a:bodyPr/>
        <a:lstStyle/>
        <a:p>
          <a:r>
            <a:rPr lang="en-US" sz="1200" dirty="0"/>
            <a:t>ETM can actively monitor a Task and remove it when the scenario is resolved if: </a:t>
          </a:r>
        </a:p>
      </dgm:t>
    </dgm:pt>
    <dgm:pt modelId="{8E3C0037-B98B-4DF7-BCFA-6675B5EC5DF1}" type="parTrans" cxnId="{49221A3D-11A9-4765-8FF2-1085A32ADF6C}">
      <dgm:prSet/>
      <dgm:spPr/>
      <dgm:t>
        <a:bodyPr/>
        <a:lstStyle/>
        <a:p>
          <a:endParaRPr lang="en-US"/>
        </a:p>
      </dgm:t>
    </dgm:pt>
    <dgm:pt modelId="{28574261-486D-4103-A6F6-E09D705448E4}" type="sibTrans" cxnId="{49221A3D-11A9-4765-8FF2-1085A32ADF6C}">
      <dgm:prSet/>
      <dgm:spPr/>
      <dgm:t>
        <a:bodyPr/>
        <a:lstStyle/>
        <a:p>
          <a:endParaRPr lang="en-US"/>
        </a:p>
      </dgm:t>
    </dgm:pt>
    <dgm:pt modelId="{F04D0C90-4D20-4CA7-AE19-D973D3C3EEEF}">
      <dgm:prSet custT="1"/>
      <dgm:spPr/>
      <dgm:t>
        <a:bodyPr/>
        <a:lstStyle/>
        <a:p>
          <a:r>
            <a:rPr lang="en-US" sz="1200" dirty="0"/>
            <a:t>PCM is capable of storing complex reimbursement requirements that can vary by payer, state, procedure, etc.</a:t>
          </a:r>
        </a:p>
      </dgm:t>
    </dgm:pt>
    <dgm:pt modelId="{B5FE6E0E-C9A2-4E09-9931-D81A749C3B65}" type="parTrans" cxnId="{B9716EFE-FA6D-4247-BEC5-84E469E60079}">
      <dgm:prSet/>
      <dgm:spPr/>
      <dgm:t>
        <a:bodyPr/>
        <a:lstStyle/>
        <a:p>
          <a:endParaRPr lang="en-US"/>
        </a:p>
      </dgm:t>
    </dgm:pt>
    <dgm:pt modelId="{BC8A0357-87AC-4C5E-AD98-F59F62086926}" type="sibTrans" cxnId="{B9716EFE-FA6D-4247-BEC5-84E469E60079}">
      <dgm:prSet/>
      <dgm:spPr/>
      <dgm:t>
        <a:bodyPr/>
        <a:lstStyle/>
        <a:p>
          <a:endParaRPr lang="en-US"/>
        </a:p>
      </dgm:t>
    </dgm:pt>
    <dgm:pt modelId="{B5536102-83FA-4728-8970-6A35E3335FB0}">
      <dgm:prSet custT="1"/>
      <dgm:spPr/>
      <dgm:t>
        <a:bodyPr/>
        <a:lstStyle/>
        <a:p>
          <a:r>
            <a:rPr lang="en-US" sz="1200" dirty="0"/>
            <a:t>AES</a:t>
          </a:r>
        </a:p>
      </dgm:t>
    </dgm:pt>
    <dgm:pt modelId="{CBF19CF5-26BD-49CC-93E8-476911103B09}" type="parTrans" cxnId="{7D1B3AA6-35AA-421B-8AD2-D74F0175B688}">
      <dgm:prSet/>
      <dgm:spPr/>
      <dgm:t>
        <a:bodyPr/>
        <a:lstStyle/>
        <a:p>
          <a:endParaRPr lang="en-US"/>
        </a:p>
      </dgm:t>
    </dgm:pt>
    <dgm:pt modelId="{492C74F8-F032-4049-91F3-563B37EBC869}" type="sibTrans" cxnId="{7D1B3AA6-35AA-421B-8AD2-D74F0175B688}">
      <dgm:prSet/>
      <dgm:spPr/>
      <dgm:t>
        <a:bodyPr/>
        <a:lstStyle/>
        <a:p>
          <a:endParaRPr lang="en-US"/>
        </a:p>
      </dgm:t>
    </dgm:pt>
    <dgm:pt modelId="{39ED7633-0201-49C8-A35E-A70C35D59893}">
      <dgm:prSet custT="1"/>
      <dgm:spPr/>
      <dgm:t>
        <a:bodyPr/>
        <a:lstStyle/>
        <a:p>
          <a:r>
            <a:rPr lang="en-US" sz="1200" dirty="0"/>
            <a:t>Existing AES routines, tables, and columns can be leveraged for data selection and categorization</a:t>
          </a:r>
        </a:p>
      </dgm:t>
    </dgm:pt>
    <dgm:pt modelId="{266FCF68-CC1D-430E-84EE-6BE9331102F7}" type="parTrans" cxnId="{9E026A72-FA38-4A85-9BBC-3F23DEF44EF5}">
      <dgm:prSet/>
      <dgm:spPr/>
      <dgm:t>
        <a:bodyPr/>
        <a:lstStyle/>
        <a:p>
          <a:endParaRPr lang="en-US"/>
        </a:p>
      </dgm:t>
    </dgm:pt>
    <dgm:pt modelId="{CC1D5D65-A488-4891-888F-28683FF3E5F1}" type="sibTrans" cxnId="{9E026A72-FA38-4A85-9BBC-3F23DEF44EF5}">
      <dgm:prSet/>
      <dgm:spPr/>
      <dgm:t>
        <a:bodyPr/>
        <a:lstStyle/>
        <a:p>
          <a:endParaRPr lang="en-US"/>
        </a:p>
      </dgm:t>
    </dgm:pt>
    <dgm:pt modelId="{318E75F9-2743-4395-A4F7-D2D9E12A4C1C}">
      <dgm:prSet custT="1"/>
      <dgm:spPr/>
      <dgm:t>
        <a:bodyPr/>
        <a:lstStyle/>
        <a:p>
          <a:r>
            <a:rPr lang="en-US" sz="1200" dirty="0"/>
            <a:t>Robotic Process Automation (RPA) allows the processing of manual, repetitive tasks in the follow-up process</a:t>
          </a:r>
        </a:p>
      </dgm:t>
    </dgm:pt>
    <dgm:pt modelId="{78ED171F-7203-44C0-AC8C-AA6561C8BD8D}" type="parTrans" cxnId="{E460ADDB-0D04-422A-BCBE-3370366DCA4B}">
      <dgm:prSet/>
      <dgm:spPr/>
      <dgm:t>
        <a:bodyPr/>
        <a:lstStyle/>
        <a:p>
          <a:endParaRPr lang="en-US"/>
        </a:p>
      </dgm:t>
    </dgm:pt>
    <dgm:pt modelId="{9A748327-31B1-4685-82D8-D0F32737CA3B}" type="sibTrans" cxnId="{E460ADDB-0D04-422A-BCBE-3370366DCA4B}">
      <dgm:prSet/>
      <dgm:spPr/>
      <dgm:t>
        <a:bodyPr/>
        <a:lstStyle/>
        <a:p>
          <a:endParaRPr lang="en-US"/>
        </a:p>
      </dgm:t>
    </dgm:pt>
    <dgm:pt modelId="{E8895334-F261-4633-BDF8-F208DEEFBC8A}">
      <dgm:prSet custT="1"/>
      <dgm:spPr/>
      <dgm:t>
        <a:bodyPr/>
        <a:lstStyle/>
        <a:p>
          <a:r>
            <a:rPr lang="en-US" sz="1200" dirty="0"/>
            <a:t>PCM</a:t>
          </a:r>
        </a:p>
      </dgm:t>
    </dgm:pt>
    <dgm:pt modelId="{05F83BC8-C1E9-4531-85DF-962BF582B1EE}" type="parTrans" cxnId="{DA5361D8-22AE-4E04-A9A3-0FBF40D5C379}">
      <dgm:prSet/>
      <dgm:spPr/>
    </dgm:pt>
    <dgm:pt modelId="{31B656BF-EA4B-4641-B71F-9A1BA196FE28}" type="sibTrans" cxnId="{DA5361D8-22AE-4E04-A9A3-0FBF40D5C379}">
      <dgm:prSet/>
      <dgm:spPr/>
    </dgm:pt>
    <dgm:pt modelId="{12A615D9-4CDA-48BC-B10F-4C9B53C5D4D8}" type="pres">
      <dgm:prSet presAssocID="{8603C8F2-C7CF-49CF-B189-B6306E147B26}" presName="Name0" presStyleCnt="0">
        <dgm:presLayoutVars>
          <dgm:dir/>
          <dgm:animLvl val="lvl"/>
          <dgm:resizeHandles val="exact"/>
        </dgm:presLayoutVars>
      </dgm:prSet>
      <dgm:spPr/>
    </dgm:pt>
    <dgm:pt modelId="{5A1ABC5D-81B9-4CE1-A475-2AB67D7106A7}" type="pres">
      <dgm:prSet presAssocID="{A1D22392-90F5-49E4-B85A-F1B448BB3FDD}" presName="composite" presStyleCnt="0"/>
      <dgm:spPr/>
    </dgm:pt>
    <dgm:pt modelId="{5498AA83-47CD-487D-8809-E43BE67AA20D}" type="pres">
      <dgm:prSet presAssocID="{A1D22392-90F5-49E4-B85A-F1B448BB3FDD}" presName="parTx" presStyleLbl="alignNode1" presStyleIdx="0" presStyleCnt="3">
        <dgm:presLayoutVars>
          <dgm:chMax val="0"/>
          <dgm:chPref val="0"/>
          <dgm:bulletEnabled val="1"/>
        </dgm:presLayoutVars>
      </dgm:prSet>
      <dgm:spPr/>
    </dgm:pt>
    <dgm:pt modelId="{4CEFC5D8-F450-4054-B88C-78AF57D39455}" type="pres">
      <dgm:prSet presAssocID="{A1D22392-90F5-49E4-B85A-F1B448BB3FDD}" presName="desTx" presStyleLbl="alignAccFollowNode1" presStyleIdx="0" presStyleCnt="3">
        <dgm:presLayoutVars>
          <dgm:bulletEnabled val="1"/>
        </dgm:presLayoutVars>
      </dgm:prSet>
      <dgm:spPr/>
    </dgm:pt>
    <dgm:pt modelId="{C42D8CBB-2648-4EA3-B682-7ED6F0B3005B}" type="pres">
      <dgm:prSet presAssocID="{58540748-6288-431E-839D-73BD8153B685}" presName="space" presStyleCnt="0"/>
      <dgm:spPr/>
    </dgm:pt>
    <dgm:pt modelId="{D854263D-569A-4DE7-ADB2-3C8666481AF3}" type="pres">
      <dgm:prSet presAssocID="{AB08545F-582C-4A62-9711-A9673370693F}" presName="composite" presStyleCnt="0"/>
      <dgm:spPr/>
    </dgm:pt>
    <dgm:pt modelId="{70602803-AD49-4A1E-A9ED-B1F02E69CC9B}" type="pres">
      <dgm:prSet presAssocID="{AB08545F-582C-4A62-9711-A9673370693F}" presName="parTx" presStyleLbl="alignNode1" presStyleIdx="1" presStyleCnt="3" custScaleX="141816">
        <dgm:presLayoutVars>
          <dgm:chMax val="0"/>
          <dgm:chPref val="0"/>
          <dgm:bulletEnabled val="1"/>
        </dgm:presLayoutVars>
      </dgm:prSet>
      <dgm:spPr/>
    </dgm:pt>
    <dgm:pt modelId="{3EF20211-9257-4900-B90C-17006370090F}" type="pres">
      <dgm:prSet presAssocID="{AB08545F-582C-4A62-9711-A9673370693F}" presName="desTx" presStyleLbl="alignAccFollowNode1" presStyleIdx="1" presStyleCnt="3" custScaleX="144149">
        <dgm:presLayoutVars>
          <dgm:bulletEnabled val="1"/>
        </dgm:presLayoutVars>
      </dgm:prSet>
      <dgm:spPr/>
    </dgm:pt>
    <dgm:pt modelId="{D2D9E12E-01BE-4574-B8FD-E28924B0D4C5}" type="pres">
      <dgm:prSet presAssocID="{628D549D-FA13-4770-96CA-5FCE085A9A14}" presName="space" presStyleCnt="0"/>
      <dgm:spPr/>
    </dgm:pt>
    <dgm:pt modelId="{C07B13F1-F46F-4EAD-BAC3-B52276F269D4}" type="pres">
      <dgm:prSet presAssocID="{B4E2A8FC-C9E6-4F77-8FC6-BA082B45B163}" presName="composite" presStyleCnt="0"/>
      <dgm:spPr/>
    </dgm:pt>
    <dgm:pt modelId="{094ADCDE-0563-4319-A50B-5A7D3A6EFFA4}" type="pres">
      <dgm:prSet presAssocID="{B4E2A8FC-C9E6-4F77-8FC6-BA082B45B163}" presName="parTx" presStyleLbl="alignNode1" presStyleIdx="2" presStyleCnt="3">
        <dgm:presLayoutVars>
          <dgm:chMax val="0"/>
          <dgm:chPref val="0"/>
          <dgm:bulletEnabled val="1"/>
        </dgm:presLayoutVars>
      </dgm:prSet>
      <dgm:spPr/>
    </dgm:pt>
    <dgm:pt modelId="{4BF8033D-89B0-4D18-8F1F-94B99695BF54}" type="pres">
      <dgm:prSet presAssocID="{B4E2A8FC-C9E6-4F77-8FC6-BA082B45B163}" presName="desTx" presStyleLbl="alignAccFollowNode1" presStyleIdx="2" presStyleCnt="3">
        <dgm:presLayoutVars>
          <dgm:bulletEnabled val="1"/>
        </dgm:presLayoutVars>
      </dgm:prSet>
      <dgm:spPr/>
    </dgm:pt>
  </dgm:ptLst>
  <dgm:cxnLst>
    <dgm:cxn modelId="{A5365F05-49DE-4227-86D5-BA5FF158FDC9}" srcId="{AB08545F-582C-4A62-9711-A9673370693F}" destId="{2A650C51-31CE-4738-967B-D9E05C20FDD2}" srcOrd="2" destOrd="0" parTransId="{EC4EA6E0-C75F-4B36-A33B-80A9F0F1957F}" sibTransId="{4834CBC6-BA44-4FC9-B2D3-D5550BE80B32}"/>
    <dgm:cxn modelId="{20A1D611-8815-401B-A054-374891630C69}" srcId="{C064E982-95E5-48BD-974E-254BF45DC431}" destId="{7F9F1FEF-AAEB-4441-A4C3-45FA1AD12AFA}" srcOrd="0" destOrd="0" parTransId="{1D2D7BFE-68FF-4A8B-8DD5-696AD4951E3E}" sibTransId="{0B370100-320C-4775-8A83-1E8344576C30}"/>
    <dgm:cxn modelId="{526D7A15-DE74-4ED3-B98F-1D45CC704F5D}" type="presOf" srcId="{34C1FE89-9E79-4C3E-9566-91F34F3AEB0C}" destId="{3EF20211-9257-4900-B90C-17006370090F}" srcOrd="0" destOrd="5" presId="urn:microsoft.com/office/officeart/2005/8/layout/hList1"/>
    <dgm:cxn modelId="{00B7F616-E659-4F8E-B836-29844D81E24E}" type="presOf" srcId="{7F9F1FEF-AAEB-4441-A4C3-45FA1AD12AFA}" destId="{3EF20211-9257-4900-B90C-17006370090F}" srcOrd="0" destOrd="4" presId="urn:microsoft.com/office/officeart/2005/8/layout/hList1"/>
    <dgm:cxn modelId="{15771A1A-C29E-4681-82BE-77DC3B076DE9}" type="presOf" srcId="{318E75F9-2743-4395-A4F7-D2D9E12A4C1C}" destId="{4BF8033D-89B0-4D18-8F1F-94B99695BF54}" srcOrd="0" destOrd="1" presId="urn:microsoft.com/office/officeart/2005/8/layout/hList1"/>
    <dgm:cxn modelId="{1B482429-27A7-49A2-8EE2-215A5F2E6DCE}" type="presOf" srcId="{E8895334-F261-4633-BDF8-F208DEEFBC8A}" destId="{4CEFC5D8-F450-4054-B88C-78AF57D39455}" srcOrd="0" destOrd="0" presId="urn:microsoft.com/office/officeart/2005/8/layout/hList1"/>
    <dgm:cxn modelId="{715F662E-1479-4B80-92CC-60D353169F16}" type="presOf" srcId="{3C163B65-C8FE-4D66-9A83-C7A850ABD48B}" destId="{4BF8033D-89B0-4D18-8F1F-94B99695BF54}" srcOrd="0" destOrd="2" presId="urn:microsoft.com/office/officeart/2005/8/layout/hList1"/>
    <dgm:cxn modelId="{D5913D31-7ABA-4F7A-8690-E46027A40E57}" srcId="{C064E982-95E5-48BD-974E-254BF45DC431}" destId="{34C1FE89-9E79-4C3E-9566-91F34F3AEB0C}" srcOrd="1" destOrd="0" parTransId="{E678E30B-DCA1-431A-98BC-D447AFF73E56}" sibTransId="{70ED4DC7-1A8D-435F-BC44-3E6A002E6EA9}"/>
    <dgm:cxn modelId="{B5AD8B36-1FD4-439A-ABFD-39469B8DB53C}" type="presOf" srcId="{B4E2A8FC-C9E6-4F77-8FC6-BA082B45B163}" destId="{094ADCDE-0563-4319-A50B-5A7D3A6EFFA4}" srcOrd="0" destOrd="0" presId="urn:microsoft.com/office/officeart/2005/8/layout/hList1"/>
    <dgm:cxn modelId="{02611037-0E9F-47C0-94AC-6ED1C6AE7E95}" type="presOf" srcId="{A1D22392-90F5-49E4-B85A-F1B448BB3FDD}" destId="{5498AA83-47CD-487D-8809-E43BE67AA20D}" srcOrd="0" destOrd="0" presId="urn:microsoft.com/office/officeart/2005/8/layout/hList1"/>
    <dgm:cxn modelId="{49221A3D-11A9-4765-8FF2-1085A32ADF6C}" srcId="{AB08545F-582C-4A62-9711-A9673370693F}" destId="{C064E982-95E5-48BD-974E-254BF45DC431}" srcOrd="3" destOrd="0" parTransId="{8E3C0037-B98B-4DF7-BCFA-6675B5EC5DF1}" sibTransId="{28574261-486D-4103-A6F6-E09D705448E4}"/>
    <dgm:cxn modelId="{187F305B-2906-4ECA-A6A2-3BE316D327C7}" type="presOf" srcId="{B5536102-83FA-4728-8970-6A35E3335FB0}" destId="{4CEFC5D8-F450-4054-B88C-78AF57D39455}" srcOrd="0" destOrd="3" presId="urn:microsoft.com/office/officeart/2005/8/layout/hList1"/>
    <dgm:cxn modelId="{7F167B41-0B57-4457-B3B4-9D4D4D088A1E}" type="presOf" srcId="{249C6392-D32C-4498-8C37-F6DC3BFD1575}" destId="{3EF20211-9257-4900-B90C-17006370090F}" srcOrd="0" destOrd="0" presId="urn:microsoft.com/office/officeart/2005/8/layout/hList1"/>
    <dgm:cxn modelId="{0BB6704F-1763-4AE8-A69F-6F3945FA9E1B}" type="presOf" srcId="{39ED7633-0201-49C8-A35E-A70C35D59893}" destId="{4CEFC5D8-F450-4054-B88C-78AF57D39455}" srcOrd="0" destOrd="4" presId="urn:microsoft.com/office/officeart/2005/8/layout/hList1"/>
    <dgm:cxn modelId="{9E026A72-FA38-4A85-9BBC-3F23DEF44EF5}" srcId="{B5536102-83FA-4728-8970-6A35E3335FB0}" destId="{39ED7633-0201-49C8-A35E-A70C35D59893}" srcOrd="0" destOrd="0" parTransId="{266FCF68-CC1D-430E-84EE-6BE9331102F7}" sibTransId="{CC1D5D65-A488-4891-888F-28683FF3E5F1}"/>
    <dgm:cxn modelId="{D0C71E73-EC1D-4FE6-A705-9DD6AABDB78A}" srcId="{8603C8F2-C7CF-49CF-B189-B6306E147B26}" destId="{AB08545F-582C-4A62-9711-A9673370693F}" srcOrd="1" destOrd="0" parTransId="{D282B648-DC19-417F-B578-8A9C18A3F20A}" sibTransId="{628D549D-FA13-4770-96CA-5FCE085A9A14}"/>
    <dgm:cxn modelId="{0CDEA954-546B-4EA5-AAC7-55C2A287C94A}" srcId="{8603C8F2-C7CF-49CF-B189-B6306E147B26}" destId="{A1D22392-90F5-49E4-B85A-F1B448BB3FDD}" srcOrd="0" destOrd="0" parTransId="{41533ABD-294F-4409-BA82-794029E3AE73}" sibTransId="{58540748-6288-431E-839D-73BD8153B685}"/>
    <dgm:cxn modelId="{B65C8577-3734-4930-97AE-E844C6AAA1C5}" type="presOf" srcId="{8603C8F2-C7CF-49CF-B189-B6306E147B26}" destId="{12A615D9-4CDA-48BC-B10F-4C9B53C5D4D8}" srcOrd="0" destOrd="0" presId="urn:microsoft.com/office/officeart/2005/8/layout/hList1"/>
    <dgm:cxn modelId="{F83ECA78-CB39-4E2A-8D75-1865633B53A6}" srcId="{8603C8F2-C7CF-49CF-B189-B6306E147B26}" destId="{B4E2A8FC-C9E6-4F77-8FC6-BA082B45B163}" srcOrd="2" destOrd="0" parTransId="{9A547BB3-940B-4F6F-8F2C-AE171CFA3303}" sibTransId="{51DE5AB7-E2EF-44DA-BBCF-80E9C68D6249}"/>
    <dgm:cxn modelId="{D8B9DB7D-4920-4BE7-B33C-F2A8D8C49BFB}" srcId="{B4E2A8FC-C9E6-4F77-8FC6-BA082B45B163}" destId="{3C163B65-C8FE-4D66-9A83-C7A850ABD48B}" srcOrd="2" destOrd="0" parTransId="{26D331C9-121B-4429-9E9A-DBCE5BAD0FD5}" sibTransId="{AB4F5630-6FFD-416B-AAC0-BBF112C9F091}"/>
    <dgm:cxn modelId="{3C997483-8DF1-46A9-B00E-C045FAA417A3}" srcId="{B4E2A8FC-C9E6-4F77-8FC6-BA082B45B163}" destId="{A706D579-3817-4E80-8D28-1A49D059D686}" srcOrd="0" destOrd="0" parTransId="{05712440-2FC5-4A3F-A581-5C0CA13EF148}" sibTransId="{915A6364-74B4-415F-B9E4-937D3BFE9DA1}"/>
    <dgm:cxn modelId="{4B07C38C-F920-470F-8493-7A16F26E0DDB}" srcId="{E8895334-F261-4633-BDF8-F208DEEFBC8A}" destId="{EB87B846-C08B-4176-B6EA-046050C39C59}" srcOrd="1" destOrd="0" parTransId="{6D3CB3CA-99D1-4C2A-9553-BDBFB8D32AD1}" sibTransId="{B96C429C-49BE-4146-87C2-80BEDD1AD359}"/>
    <dgm:cxn modelId="{BD7D3E8F-19AD-472B-B6F2-D96DCE991715}" srcId="{AB08545F-582C-4A62-9711-A9673370693F}" destId="{249C6392-D32C-4498-8C37-F6DC3BFD1575}" srcOrd="0" destOrd="0" parTransId="{8B43C575-9864-463B-82D6-F12654E9D68F}" sibTransId="{CE545D7F-F1B3-48A7-8F38-93AB44AE54F5}"/>
    <dgm:cxn modelId="{C44B899A-F7BD-4C0B-A899-DD3AB6DFE2C4}" srcId="{C064E982-95E5-48BD-974E-254BF45DC431}" destId="{B1C92A33-B388-4049-A061-2D3F9CABA9D5}" srcOrd="2" destOrd="0" parTransId="{212CA683-6706-4F5B-ADAF-353805F9CBD8}" sibTransId="{B27D142E-1442-432F-AEDB-D02649372AFA}"/>
    <dgm:cxn modelId="{293AC49F-6082-4BEB-970D-6A3516C3422E}" type="presOf" srcId="{AB08545F-582C-4A62-9711-A9673370693F}" destId="{70602803-AD49-4A1E-A9ED-B1F02E69CC9B}" srcOrd="0" destOrd="0" presId="urn:microsoft.com/office/officeart/2005/8/layout/hList1"/>
    <dgm:cxn modelId="{7D1B3AA6-35AA-421B-8AD2-D74F0175B688}" srcId="{A1D22392-90F5-49E4-B85A-F1B448BB3FDD}" destId="{B5536102-83FA-4728-8970-6A35E3335FB0}" srcOrd="1" destOrd="0" parTransId="{CBF19CF5-26BD-49CC-93E8-476911103B09}" sibTransId="{492C74F8-F032-4049-91F3-563B37EBC869}"/>
    <dgm:cxn modelId="{EB784EA9-0EC9-429D-96CD-A79E93B77D95}" type="presOf" srcId="{C064E982-95E5-48BD-974E-254BF45DC431}" destId="{3EF20211-9257-4900-B90C-17006370090F}" srcOrd="0" destOrd="3" presId="urn:microsoft.com/office/officeart/2005/8/layout/hList1"/>
    <dgm:cxn modelId="{78C85EB0-65B5-412C-B7E7-730450D59A27}" type="presOf" srcId="{F04D0C90-4D20-4CA7-AE19-D973D3C3EEEF}" destId="{4CEFC5D8-F450-4054-B88C-78AF57D39455}" srcOrd="0" destOrd="1" presId="urn:microsoft.com/office/officeart/2005/8/layout/hList1"/>
    <dgm:cxn modelId="{A8F5F8B1-EBDF-4162-8903-3ECF6D56CE3F}" srcId="{AB08545F-582C-4A62-9711-A9673370693F}" destId="{6A4EDFB4-6807-4B0C-93F4-472E56172D74}" srcOrd="1" destOrd="0" parTransId="{3F2C3788-366E-4D68-88EF-FC4467E61CAE}" sibTransId="{EBB9B19E-AE64-4233-875B-D48A4C1CE57A}"/>
    <dgm:cxn modelId="{85A8A8B2-9BE0-45CA-87D0-3AAFD00CE2FA}" type="presOf" srcId="{2A650C51-31CE-4738-967B-D9E05C20FDD2}" destId="{3EF20211-9257-4900-B90C-17006370090F}" srcOrd="0" destOrd="2" presId="urn:microsoft.com/office/officeart/2005/8/layout/hList1"/>
    <dgm:cxn modelId="{137B28B9-C22C-4336-9C56-6CDFDAFAEF96}" type="presOf" srcId="{B1C92A33-B388-4049-A061-2D3F9CABA9D5}" destId="{3EF20211-9257-4900-B90C-17006370090F}" srcOrd="0" destOrd="6" presId="urn:microsoft.com/office/officeart/2005/8/layout/hList1"/>
    <dgm:cxn modelId="{DA5361D8-22AE-4E04-A9A3-0FBF40D5C379}" srcId="{A1D22392-90F5-49E4-B85A-F1B448BB3FDD}" destId="{E8895334-F261-4633-BDF8-F208DEEFBC8A}" srcOrd="0" destOrd="0" parTransId="{05F83BC8-C1E9-4531-85DF-962BF582B1EE}" sibTransId="{31B656BF-EA4B-4641-B71F-9A1BA196FE28}"/>
    <dgm:cxn modelId="{E460ADDB-0D04-422A-BCBE-3370366DCA4B}" srcId="{B4E2A8FC-C9E6-4F77-8FC6-BA082B45B163}" destId="{318E75F9-2743-4395-A4F7-D2D9E12A4C1C}" srcOrd="1" destOrd="0" parTransId="{78ED171F-7203-44C0-AC8C-AA6561C8BD8D}" sibTransId="{9A748327-31B1-4685-82D8-D0F32737CA3B}"/>
    <dgm:cxn modelId="{72DEF1DD-EA68-4CD5-9EC9-71BA4A6F3D30}" type="presOf" srcId="{C72CC0EB-70D2-4531-B554-3E126F1641AD}" destId="{3EF20211-9257-4900-B90C-17006370090F}" srcOrd="0" destOrd="7" presId="urn:microsoft.com/office/officeart/2005/8/layout/hList1"/>
    <dgm:cxn modelId="{51E653E2-4DA1-4CFB-A49A-BBDD1F8C90DF}" type="presOf" srcId="{6A4EDFB4-6807-4B0C-93F4-472E56172D74}" destId="{3EF20211-9257-4900-B90C-17006370090F}" srcOrd="0" destOrd="1" presId="urn:microsoft.com/office/officeart/2005/8/layout/hList1"/>
    <dgm:cxn modelId="{E97A7EE4-0381-499B-BADD-7349CACAE013}" type="presOf" srcId="{A706D579-3817-4E80-8D28-1A49D059D686}" destId="{4BF8033D-89B0-4D18-8F1F-94B99695BF54}" srcOrd="0" destOrd="0" presId="urn:microsoft.com/office/officeart/2005/8/layout/hList1"/>
    <dgm:cxn modelId="{DEC44FF9-D61E-4607-887F-D19C9A2F3EDD}" srcId="{AB08545F-582C-4A62-9711-A9673370693F}" destId="{C72CC0EB-70D2-4531-B554-3E126F1641AD}" srcOrd="4" destOrd="0" parTransId="{DAD1A3B2-54F9-4061-8ED5-4820EE9A5CD9}" sibTransId="{D950A6A5-14C3-4258-A2AC-DBB44B55935A}"/>
    <dgm:cxn modelId="{B9716EFE-FA6D-4247-BEC5-84E469E60079}" srcId="{E8895334-F261-4633-BDF8-F208DEEFBC8A}" destId="{F04D0C90-4D20-4CA7-AE19-D973D3C3EEEF}" srcOrd="0" destOrd="0" parTransId="{B5FE6E0E-C9A2-4E09-9931-D81A749C3B65}" sibTransId="{BC8A0357-87AC-4C5E-AD98-F59F62086926}"/>
    <dgm:cxn modelId="{E50AE6FE-01F5-41F3-9E73-8E796BA531C4}" type="presOf" srcId="{EB87B846-C08B-4176-B6EA-046050C39C59}" destId="{4CEFC5D8-F450-4054-B88C-78AF57D39455}" srcOrd="0" destOrd="2" presId="urn:microsoft.com/office/officeart/2005/8/layout/hList1"/>
    <dgm:cxn modelId="{8EB03F8B-1F0E-48BD-AC7E-23AD649FC976}" type="presParOf" srcId="{12A615D9-4CDA-48BC-B10F-4C9B53C5D4D8}" destId="{5A1ABC5D-81B9-4CE1-A475-2AB67D7106A7}" srcOrd="0" destOrd="0" presId="urn:microsoft.com/office/officeart/2005/8/layout/hList1"/>
    <dgm:cxn modelId="{E278DE23-2089-49C8-ABB3-06AD91F3B03A}" type="presParOf" srcId="{5A1ABC5D-81B9-4CE1-A475-2AB67D7106A7}" destId="{5498AA83-47CD-487D-8809-E43BE67AA20D}" srcOrd="0" destOrd="0" presId="urn:microsoft.com/office/officeart/2005/8/layout/hList1"/>
    <dgm:cxn modelId="{5B57C221-2195-4EEC-B71F-3EA0AB3A4C85}" type="presParOf" srcId="{5A1ABC5D-81B9-4CE1-A475-2AB67D7106A7}" destId="{4CEFC5D8-F450-4054-B88C-78AF57D39455}" srcOrd="1" destOrd="0" presId="urn:microsoft.com/office/officeart/2005/8/layout/hList1"/>
    <dgm:cxn modelId="{18F85EF6-319D-4E1F-BF6B-15012F70EDC3}" type="presParOf" srcId="{12A615D9-4CDA-48BC-B10F-4C9B53C5D4D8}" destId="{C42D8CBB-2648-4EA3-B682-7ED6F0B3005B}" srcOrd="1" destOrd="0" presId="urn:microsoft.com/office/officeart/2005/8/layout/hList1"/>
    <dgm:cxn modelId="{D89F59AF-0A40-4FEA-9253-83592845FBDF}" type="presParOf" srcId="{12A615D9-4CDA-48BC-B10F-4C9B53C5D4D8}" destId="{D854263D-569A-4DE7-ADB2-3C8666481AF3}" srcOrd="2" destOrd="0" presId="urn:microsoft.com/office/officeart/2005/8/layout/hList1"/>
    <dgm:cxn modelId="{61E0EC9B-F55A-4E8E-9A68-8190499A81BE}" type="presParOf" srcId="{D854263D-569A-4DE7-ADB2-3C8666481AF3}" destId="{70602803-AD49-4A1E-A9ED-B1F02E69CC9B}" srcOrd="0" destOrd="0" presId="urn:microsoft.com/office/officeart/2005/8/layout/hList1"/>
    <dgm:cxn modelId="{307A49D4-E1F2-40F4-B59C-51CCE0080B9F}" type="presParOf" srcId="{D854263D-569A-4DE7-ADB2-3C8666481AF3}" destId="{3EF20211-9257-4900-B90C-17006370090F}" srcOrd="1" destOrd="0" presId="urn:microsoft.com/office/officeart/2005/8/layout/hList1"/>
    <dgm:cxn modelId="{95FF05D0-6742-47DF-BB58-19B24A9390C3}" type="presParOf" srcId="{12A615D9-4CDA-48BC-B10F-4C9B53C5D4D8}" destId="{D2D9E12E-01BE-4574-B8FD-E28924B0D4C5}" srcOrd="3" destOrd="0" presId="urn:microsoft.com/office/officeart/2005/8/layout/hList1"/>
    <dgm:cxn modelId="{4B2F9618-CBB9-468E-9537-0C557EA8B62C}" type="presParOf" srcId="{12A615D9-4CDA-48BC-B10F-4C9B53C5D4D8}" destId="{C07B13F1-F46F-4EAD-BAC3-B52276F269D4}" srcOrd="4" destOrd="0" presId="urn:microsoft.com/office/officeart/2005/8/layout/hList1"/>
    <dgm:cxn modelId="{031C0D1C-DCA0-4B3D-884E-DA3C140DB9BC}" type="presParOf" srcId="{C07B13F1-F46F-4EAD-BAC3-B52276F269D4}" destId="{094ADCDE-0563-4319-A50B-5A7D3A6EFFA4}" srcOrd="0" destOrd="0" presId="urn:microsoft.com/office/officeart/2005/8/layout/hList1"/>
    <dgm:cxn modelId="{4220C867-40BE-4EE8-B627-863D5DD93B3B}" type="presParOf" srcId="{C07B13F1-F46F-4EAD-BAC3-B52276F269D4}" destId="{4BF8033D-89B0-4D18-8F1F-94B99695BF5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05A023F-936D-4A34-8ECE-3DC9B2F54FBC}" type="doc">
      <dgm:prSet loTypeId="urn:microsoft.com/office/officeart/2005/8/layout/vList5" loCatId="list" qsTypeId="urn:microsoft.com/office/officeart/2005/8/quickstyle/3d4" qsCatId="3D" csTypeId="urn:microsoft.com/office/officeart/2005/8/colors/accent1_2" csCatId="accent1" phldr="1"/>
      <dgm:spPr/>
      <dgm:t>
        <a:bodyPr/>
        <a:lstStyle/>
        <a:p>
          <a:endParaRPr lang="en-US"/>
        </a:p>
      </dgm:t>
    </dgm:pt>
    <dgm:pt modelId="{C17A6D54-540A-4AF0-9C77-1CB5C9DD9356}">
      <dgm:prSet phldrT="[Text]" custT="1"/>
      <dgm:spPr>
        <a:solidFill>
          <a:schemeClr val="accent1">
            <a:lumMod val="75000"/>
          </a:schemeClr>
        </a:solidFill>
      </dgm:spPr>
      <dgm:t>
        <a:bodyPr/>
        <a:lstStyle/>
        <a:p>
          <a:r>
            <a:rPr lang="en-US" sz="1200" b="1" dirty="0"/>
            <a:t>Timeline Requirements</a:t>
          </a:r>
          <a:endParaRPr lang="en-US" sz="1200" dirty="0"/>
        </a:p>
      </dgm:t>
    </dgm:pt>
    <dgm:pt modelId="{241E3535-7E44-4F59-9BAE-96EE23633D36}" type="parTrans" cxnId="{48EA66FE-4671-4C65-8A2F-0139B07381F9}">
      <dgm:prSet/>
      <dgm:spPr/>
      <dgm:t>
        <a:bodyPr/>
        <a:lstStyle/>
        <a:p>
          <a:endParaRPr lang="en-US"/>
        </a:p>
      </dgm:t>
    </dgm:pt>
    <dgm:pt modelId="{964CBCED-7992-45CF-A44D-94DDE141914C}" type="sibTrans" cxnId="{48EA66FE-4671-4C65-8A2F-0139B07381F9}">
      <dgm:prSet/>
      <dgm:spPr/>
      <dgm:t>
        <a:bodyPr/>
        <a:lstStyle/>
        <a:p>
          <a:endParaRPr lang="en-US"/>
        </a:p>
      </dgm:t>
    </dgm:pt>
    <dgm:pt modelId="{CCFDB7AB-7E22-4147-843C-9E19CC946086}">
      <dgm:prSet custT="1"/>
      <dgm:spPr>
        <a:solidFill>
          <a:srgbClr val="AD84C6">
            <a:lumMod val="75000"/>
          </a:srgbClr>
        </a:solidFill>
        <a:ln>
          <a:noFill/>
        </a:ln>
        <a:effectLst/>
        <a:scene3d>
          <a:camera prst="orthographicFront"/>
          <a:lightRig rig="chilly" dir="t"/>
        </a:scene3d>
        <a:sp3d prstMaterial="translucentPowder">
          <a:bevelT w="127000" h="25400" prst="softRound"/>
        </a:sp3d>
      </dgm:spPr>
      <dgm:t>
        <a:bodyPr spcFirstLastPara="0" vert="horz" wrap="square" lIns="45720" tIns="22860" rIns="45720" bIns="22860" numCol="1" spcCol="1270" anchor="ctr" anchorCtr="0"/>
        <a:lstStyle/>
        <a:p>
          <a:r>
            <a:rPr lang="en-US" sz="1200" b="0" kern="1200" dirty="0">
              <a:solidFill>
                <a:schemeClr val="bg1"/>
              </a:solidFill>
              <a:latin typeface="Calibri" panose="020F0502020204030204"/>
              <a:ea typeface="+mn-ea"/>
              <a:cs typeface="+mn-cs"/>
            </a:rPr>
            <a:t>Independent</a:t>
          </a:r>
          <a:r>
            <a:rPr lang="en-US" sz="1200" b="0" kern="1200" dirty="0">
              <a:solidFill>
                <a:schemeClr val="bg1"/>
              </a:solidFill>
            </a:rPr>
            <a:t> Dispute Resolution Action</a:t>
          </a:r>
        </a:p>
      </dgm:t>
    </dgm:pt>
    <dgm:pt modelId="{74250E06-ABE0-463C-BF2A-4B239CAEB000}" type="parTrans" cxnId="{79E0983C-555D-4723-A76A-57F68A0C49F5}">
      <dgm:prSet/>
      <dgm:spPr/>
      <dgm:t>
        <a:bodyPr/>
        <a:lstStyle/>
        <a:p>
          <a:endParaRPr lang="en-US"/>
        </a:p>
      </dgm:t>
    </dgm:pt>
    <dgm:pt modelId="{28218169-B4A5-4790-A244-38557CEFACE9}" type="sibTrans" cxnId="{79E0983C-555D-4723-A76A-57F68A0C49F5}">
      <dgm:prSet/>
      <dgm:spPr/>
      <dgm:t>
        <a:bodyPr/>
        <a:lstStyle/>
        <a:p>
          <a:endParaRPr lang="en-US"/>
        </a:p>
      </dgm:t>
    </dgm:pt>
    <dgm:pt modelId="{35D35434-F88B-4325-9EA8-78FE1C2FF3B4}">
      <dgm:prSet custT="1"/>
      <dgm:spPr/>
      <dgm:t>
        <a:bodyPr/>
        <a:lstStyle/>
        <a:p>
          <a:r>
            <a:rPr lang="en-US" sz="1200" b="0" dirty="0"/>
            <a:t>30 business days, starting on the day of initial payment or notice of denial of payment</a:t>
          </a:r>
        </a:p>
      </dgm:t>
    </dgm:pt>
    <dgm:pt modelId="{26BFDCF1-8EA0-48CB-A7F8-D32B37CFAC15}" type="parTrans" cxnId="{854CEE09-9613-4D88-981B-EB59D9B4ED36}">
      <dgm:prSet/>
      <dgm:spPr/>
      <dgm:t>
        <a:bodyPr/>
        <a:lstStyle/>
        <a:p>
          <a:endParaRPr lang="en-US"/>
        </a:p>
      </dgm:t>
    </dgm:pt>
    <dgm:pt modelId="{ADAA9D68-B1E2-44E8-ADED-A28AD8DA2055}" type="sibTrans" cxnId="{854CEE09-9613-4D88-981B-EB59D9B4ED36}">
      <dgm:prSet/>
      <dgm:spPr/>
      <dgm:t>
        <a:bodyPr/>
        <a:lstStyle/>
        <a:p>
          <a:endParaRPr lang="en-US"/>
        </a:p>
      </dgm:t>
    </dgm:pt>
    <dgm:pt modelId="{D614F527-839B-4044-BFE1-18316FEF26D8}">
      <dgm:prSet custT="1"/>
      <dgm:spPr/>
      <dgm:t>
        <a:bodyPr/>
        <a:lstStyle/>
        <a:p>
          <a:pPr>
            <a:buNone/>
          </a:pPr>
          <a:r>
            <a:rPr lang="en-US" sz="1200" b="0" dirty="0"/>
            <a:t>Initiate 30-business-day open negotiation period</a:t>
          </a:r>
        </a:p>
      </dgm:t>
    </dgm:pt>
    <dgm:pt modelId="{94A14D89-3FBD-4CA9-BF46-7DCC62D654D4}" type="parTrans" cxnId="{D2F557F1-C0FD-45F9-BFA7-6A7DD7A64D80}">
      <dgm:prSet/>
      <dgm:spPr/>
      <dgm:t>
        <a:bodyPr/>
        <a:lstStyle/>
        <a:p>
          <a:endParaRPr lang="en-US"/>
        </a:p>
      </dgm:t>
    </dgm:pt>
    <dgm:pt modelId="{B228DD3C-BAE8-4602-9DE9-4B7B82E8A577}" type="sibTrans" cxnId="{D2F557F1-C0FD-45F9-BFA7-6A7DD7A64D80}">
      <dgm:prSet/>
      <dgm:spPr/>
      <dgm:t>
        <a:bodyPr/>
        <a:lstStyle/>
        <a:p>
          <a:endParaRPr lang="en-US"/>
        </a:p>
      </dgm:t>
    </dgm:pt>
    <dgm:pt modelId="{2AE6BA76-7CDD-4C25-9353-ECE9DDCEA0ED}">
      <dgm:prSet custT="1"/>
      <dgm:spPr/>
      <dgm:t>
        <a:bodyPr/>
        <a:lstStyle/>
        <a:p>
          <a:r>
            <a:rPr lang="en-US" sz="1200" b="0" dirty="0"/>
            <a:t>4 business days, starting the business day after the open negotiation period ends</a:t>
          </a:r>
        </a:p>
      </dgm:t>
    </dgm:pt>
    <dgm:pt modelId="{9535C05E-8E6F-4810-BFF9-26B5FEB0097B}" type="parTrans" cxnId="{10A032D5-B6AF-4241-9861-232705CB43CE}">
      <dgm:prSet/>
      <dgm:spPr/>
      <dgm:t>
        <a:bodyPr/>
        <a:lstStyle/>
        <a:p>
          <a:endParaRPr lang="en-US"/>
        </a:p>
      </dgm:t>
    </dgm:pt>
    <dgm:pt modelId="{8EE18C7F-A743-40B4-B70F-F68D3FBA12A0}" type="sibTrans" cxnId="{10A032D5-B6AF-4241-9861-232705CB43CE}">
      <dgm:prSet/>
      <dgm:spPr/>
      <dgm:t>
        <a:bodyPr/>
        <a:lstStyle/>
        <a:p>
          <a:endParaRPr lang="en-US"/>
        </a:p>
      </dgm:t>
    </dgm:pt>
    <dgm:pt modelId="{DCB1AB56-C09D-4597-96C7-D89B2B99BAA6}">
      <dgm:prSet custT="1"/>
      <dgm:spPr/>
      <dgm:t>
        <a:bodyPr/>
        <a:lstStyle/>
        <a:p>
          <a:pPr>
            <a:buNone/>
          </a:pPr>
          <a:r>
            <a:rPr lang="en-US" sz="1200" b="0" dirty="0"/>
            <a:t>Initiate independent dispute resolution process following failed open negotiation</a:t>
          </a:r>
        </a:p>
      </dgm:t>
    </dgm:pt>
    <dgm:pt modelId="{AF13A6BF-C2D1-43F1-8BDD-CC6FE2E1D50D}" type="parTrans" cxnId="{C85B7965-1021-4138-853F-29A6AF50629C}">
      <dgm:prSet/>
      <dgm:spPr/>
      <dgm:t>
        <a:bodyPr/>
        <a:lstStyle/>
        <a:p>
          <a:endParaRPr lang="en-US"/>
        </a:p>
      </dgm:t>
    </dgm:pt>
    <dgm:pt modelId="{85180D23-2603-43AB-8AD1-B18CFEE10605}" type="sibTrans" cxnId="{C85B7965-1021-4138-853F-29A6AF50629C}">
      <dgm:prSet/>
      <dgm:spPr/>
      <dgm:t>
        <a:bodyPr/>
        <a:lstStyle/>
        <a:p>
          <a:endParaRPr lang="en-US"/>
        </a:p>
      </dgm:t>
    </dgm:pt>
    <dgm:pt modelId="{49CA6645-8F40-45DD-9D0E-1312630C0957}">
      <dgm:prSet custT="1"/>
      <dgm:spPr/>
      <dgm:t>
        <a:bodyPr/>
        <a:lstStyle/>
        <a:p>
          <a:r>
            <a:rPr lang="en-US" sz="1200" b="0" dirty="0"/>
            <a:t>3 business days after the independent dispute resolution initiation date</a:t>
          </a:r>
        </a:p>
      </dgm:t>
    </dgm:pt>
    <dgm:pt modelId="{E76190A8-A634-400B-804E-7AC73A9DEA50}" type="parTrans" cxnId="{78CCB9F6-8A88-4075-B4A3-8C5317D3C30B}">
      <dgm:prSet/>
      <dgm:spPr/>
      <dgm:t>
        <a:bodyPr/>
        <a:lstStyle/>
        <a:p>
          <a:endParaRPr lang="en-US"/>
        </a:p>
      </dgm:t>
    </dgm:pt>
    <dgm:pt modelId="{AB9C174A-FA3A-4AAD-8544-7617288540A2}" type="sibTrans" cxnId="{78CCB9F6-8A88-4075-B4A3-8C5317D3C30B}">
      <dgm:prSet/>
      <dgm:spPr/>
      <dgm:t>
        <a:bodyPr/>
        <a:lstStyle/>
        <a:p>
          <a:endParaRPr lang="en-US"/>
        </a:p>
      </dgm:t>
    </dgm:pt>
    <dgm:pt modelId="{702A60F6-0489-4F7F-B6EA-B66B22CA6709}">
      <dgm:prSet custT="1"/>
      <dgm:spPr/>
      <dgm:t>
        <a:bodyPr/>
        <a:lstStyle/>
        <a:p>
          <a:pPr>
            <a:buNone/>
          </a:pPr>
          <a:r>
            <a:rPr lang="en-US" sz="1200" b="0" dirty="0"/>
            <a:t>Mutual agreement on certified independent dispute resolution entity selection</a:t>
          </a:r>
        </a:p>
      </dgm:t>
    </dgm:pt>
    <dgm:pt modelId="{E249A898-EDAE-4DC0-AB65-AB5564E5A86B}" type="parTrans" cxnId="{54E73261-F0B5-4D20-B1D3-478D849B0064}">
      <dgm:prSet/>
      <dgm:spPr/>
      <dgm:t>
        <a:bodyPr/>
        <a:lstStyle/>
        <a:p>
          <a:endParaRPr lang="en-US"/>
        </a:p>
      </dgm:t>
    </dgm:pt>
    <dgm:pt modelId="{5475981F-2DB9-4E36-A52E-ADED2485493A}" type="sibTrans" cxnId="{54E73261-F0B5-4D20-B1D3-478D849B0064}">
      <dgm:prSet/>
      <dgm:spPr/>
      <dgm:t>
        <a:bodyPr/>
        <a:lstStyle/>
        <a:p>
          <a:endParaRPr lang="en-US"/>
        </a:p>
      </dgm:t>
    </dgm:pt>
    <dgm:pt modelId="{E413AE09-1C06-40C8-9CB4-4A8260FE5604}">
      <dgm:prSet custT="1"/>
      <dgm:spPr/>
      <dgm:t>
        <a:bodyPr/>
        <a:lstStyle/>
        <a:p>
          <a:r>
            <a:rPr lang="en-US" sz="1200" b="0" dirty="0"/>
            <a:t>6 business days after the independent dispute resolution initiation date</a:t>
          </a:r>
        </a:p>
      </dgm:t>
    </dgm:pt>
    <dgm:pt modelId="{286C958F-176B-4490-B322-CD11497FD1E5}" type="parTrans" cxnId="{49267C72-1F53-4EEB-99B9-B53BD82DCF5D}">
      <dgm:prSet/>
      <dgm:spPr/>
      <dgm:t>
        <a:bodyPr/>
        <a:lstStyle/>
        <a:p>
          <a:endParaRPr lang="en-US"/>
        </a:p>
      </dgm:t>
    </dgm:pt>
    <dgm:pt modelId="{03F477B7-4DD6-4701-A8E8-2B4DAF8A1B49}" type="sibTrans" cxnId="{49267C72-1F53-4EEB-99B9-B53BD82DCF5D}">
      <dgm:prSet/>
      <dgm:spPr/>
      <dgm:t>
        <a:bodyPr/>
        <a:lstStyle/>
        <a:p>
          <a:endParaRPr lang="en-US"/>
        </a:p>
      </dgm:t>
    </dgm:pt>
    <dgm:pt modelId="{7AD6B9AC-7116-4DDF-9A75-B3045EBAF27E}">
      <dgm:prSet custT="1"/>
      <dgm:spPr/>
      <dgm:t>
        <a:bodyPr/>
        <a:lstStyle/>
        <a:p>
          <a:pPr>
            <a:buNone/>
          </a:pPr>
          <a:r>
            <a:rPr lang="en-US" sz="1200" b="0" dirty="0"/>
            <a:t>Departments select certified independent dispute resolution entity in the case of no conflict-free selection by parties</a:t>
          </a:r>
        </a:p>
      </dgm:t>
    </dgm:pt>
    <dgm:pt modelId="{118D8518-D83B-4C6D-A18A-7DC0F26CBF5E}" type="parTrans" cxnId="{AFAE8027-E980-44BA-B2B1-7C8533C5B04A}">
      <dgm:prSet/>
      <dgm:spPr/>
      <dgm:t>
        <a:bodyPr/>
        <a:lstStyle/>
        <a:p>
          <a:endParaRPr lang="en-US"/>
        </a:p>
      </dgm:t>
    </dgm:pt>
    <dgm:pt modelId="{AFBE2A71-FA68-43C3-AACF-6230B00EA375}" type="sibTrans" cxnId="{AFAE8027-E980-44BA-B2B1-7C8533C5B04A}">
      <dgm:prSet/>
      <dgm:spPr/>
      <dgm:t>
        <a:bodyPr/>
        <a:lstStyle/>
        <a:p>
          <a:endParaRPr lang="en-US"/>
        </a:p>
      </dgm:t>
    </dgm:pt>
    <dgm:pt modelId="{B3008DA5-AC36-4499-AE91-5CD2EC998AE9}">
      <dgm:prSet custT="1"/>
      <dgm:spPr/>
      <dgm:t>
        <a:bodyPr/>
        <a:lstStyle/>
        <a:p>
          <a:r>
            <a:rPr lang="en-US" sz="1200" b="0" dirty="0"/>
            <a:t>10 business days after the date of certified independent dispute resolution entity selection</a:t>
          </a:r>
        </a:p>
      </dgm:t>
    </dgm:pt>
    <dgm:pt modelId="{B1EB60C2-8263-4B9D-999B-F39F1A27BCEB}" type="parTrans" cxnId="{73B93FF1-A21A-4EFD-ACB8-90612B0DD0B5}">
      <dgm:prSet/>
      <dgm:spPr/>
      <dgm:t>
        <a:bodyPr/>
        <a:lstStyle/>
        <a:p>
          <a:endParaRPr lang="en-US"/>
        </a:p>
      </dgm:t>
    </dgm:pt>
    <dgm:pt modelId="{1D7AA5D7-BF61-4E2A-A12C-D30787662330}" type="sibTrans" cxnId="{73B93FF1-A21A-4EFD-ACB8-90612B0DD0B5}">
      <dgm:prSet/>
      <dgm:spPr/>
      <dgm:t>
        <a:bodyPr/>
        <a:lstStyle/>
        <a:p>
          <a:endParaRPr lang="en-US"/>
        </a:p>
      </dgm:t>
    </dgm:pt>
    <dgm:pt modelId="{42E534A5-78F8-44C5-86FF-5670E62224F4}">
      <dgm:prSet custT="1"/>
      <dgm:spPr/>
      <dgm:t>
        <a:bodyPr/>
        <a:lstStyle/>
        <a:p>
          <a:pPr>
            <a:buNone/>
          </a:pPr>
          <a:r>
            <a:rPr lang="en-US" sz="1200" b="0" dirty="0"/>
            <a:t>Submit payment offers and additional information to certified independent dispute resolution entity</a:t>
          </a:r>
        </a:p>
      </dgm:t>
    </dgm:pt>
    <dgm:pt modelId="{A6E0D226-F139-4669-81C1-F660AD626B30}" type="parTrans" cxnId="{507926EE-6879-48CA-A262-1F2C6E2C9037}">
      <dgm:prSet/>
      <dgm:spPr/>
      <dgm:t>
        <a:bodyPr/>
        <a:lstStyle/>
        <a:p>
          <a:endParaRPr lang="en-US"/>
        </a:p>
      </dgm:t>
    </dgm:pt>
    <dgm:pt modelId="{FD7018F3-4E00-4F48-B670-D5054531640E}" type="sibTrans" cxnId="{507926EE-6879-48CA-A262-1F2C6E2C9037}">
      <dgm:prSet/>
      <dgm:spPr/>
      <dgm:t>
        <a:bodyPr/>
        <a:lstStyle/>
        <a:p>
          <a:endParaRPr lang="en-US"/>
        </a:p>
      </dgm:t>
    </dgm:pt>
    <dgm:pt modelId="{EC47AA19-C598-4C7B-A495-DF6FE72BCEB1}">
      <dgm:prSet custT="1"/>
      <dgm:spPr/>
      <dgm:t>
        <a:bodyPr/>
        <a:lstStyle/>
        <a:p>
          <a:r>
            <a:rPr lang="en-US" sz="1200" b="0" dirty="0"/>
            <a:t>30 business days after the date of certified independent dispute resolution entity selection</a:t>
          </a:r>
        </a:p>
      </dgm:t>
    </dgm:pt>
    <dgm:pt modelId="{72609F92-AA8E-4868-948B-8CEAA8DF63E0}" type="parTrans" cxnId="{F2CEB1E6-3B73-437C-8AF6-1A31290B672F}">
      <dgm:prSet/>
      <dgm:spPr/>
      <dgm:t>
        <a:bodyPr/>
        <a:lstStyle/>
        <a:p>
          <a:endParaRPr lang="en-US"/>
        </a:p>
      </dgm:t>
    </dgm:pt>
    <dgm:pt modelId="{CF55C5DC-41D7-43EF-BE8C-7C1F406E2842}" type="sibTrans" cxnId="{F2CEB1E6-3B73-437C-8AF6-1A31290B672F}">
      <dgm:prSet/>
      <dgm:spPr/>
      <dgm:t>
        <a:bodyPr/>
        <a:lstStyle/>
        <a:p>
          <a:endParaRPr lang="en-US"/>
        </a:p>
      </dgm:t>
    </dgm:pt>
    <dgm:pt modelId="{068A11D9-FE9B-4166-AEAC-8F17097A8897}">
      <dgm:prSet custT="1"/>
      <dgm:spPr/>
      <dgm:t>
        <a:bodyPr/>
        <a:lstStyle/>
        <a:p>
          <a:pPr>
            <a:buNone/>
          </a:pPr>
          <a:r>
            <a:rPr lang="en-US" sz="1200" b="0" dirty="0"/>
            <a:t>Payment determination made</a:t>
          </a:r>
        </a:p>
      </dgm:t>
    </dgm:pt>
    <dgm:pt modelId="{A2C0958B-B778-4744-8630-B13378441985}" type="parTrans" cxnId="{775A6724-57FF-462B-B7E9-7B274D934EFA}">
      <dgm:prSet/>
      <dgm:spPr/>
      <dgm:t>
        <a:bodyPr/>
        <a:lstStyle/>
        <a:p>
          <a:endParaRPr lang="en-US"/>
        </a:p>
      </dgm:t>
    </dgm:pt>
    <dgm:pt modelId="{3E01F331-A143-4787-8F2A-B580DCFF4F61}" type="sibTrans" cxnId="{775A6724-57FF-462B-B7E9-7B274D934EFA}">
      <dgm:prSet/>
      <dgm:spPr/>
      <dgm:t>
        <a:bodyPr/>
        <a:lstStyle/>
        <a:p>
          <a:endParaRPr lang="en-US"/>
        </a:p>
      </dgm:t>
    </dgm:pt>
    <dgm:pt modelId="{5E774982-EE6C-4282-8D44-7C4E19475CB6}">
      <dgm:prSet custT="1"/>
      <dgm:spPr/>
      <dgm:t>
        <a:bodyPr/>
        <a:lstStyle/>
        <a:p>
          <a:r>
            <a:rPr lang="en-US" sz="1200" b="0" dirty="0"/>
            <a:t>30 business days after the payment determination</a:t>
          </a:r>
        </a:p>
      </dgm:t>
    </dgm:pt>
    <dgm:pt modelId="{58437FF1-CED3-4A6D-9DB9-CE4825CB164C}" type="parTrans" cxnId="{23E02E01-05A9-479C-AE30-F3E59E65E36B}">
      <dgm:prSet/>
      <dgm:spPr/>
      <dgm:t>
        <a:bodyPr/>
        <a:lstStyle/>
        <a:p>
          <a:endParaRPr lang="en-US"/>
        </a:p>
      </dgm:t>
    </dgm:pt>
    <dgm:pt modelId="{FBA14E0C-28CD-41B1-8DA9-7CCC06050F61}" type="sibTrans" cxnId="{23E02E01-05A9-479C-AE30-F3E59E65E36B}">
      <dgm:prSet/>
      <dgm:spPr/>
      <dgm:t>
        <a:bodyPr/>
        <a:lstStyle/>
        <a:p>
          <a:endParaRPr lang="en-US"/>
        </a:p>
      </dgm:t>
    </dgm:pt>
    <dgm:pt modelId="{41868B1D-94AA-4789-BB4A-4DE6855085A5}">
      <dgm:prSet custT="1"/>
      <dgm:spPr/>
      <dgm:t>
        <a:bodyPr/>
        <a:lstStyle/>
        <a:p>
          <a:pPr>
            <a:buNone/>
          </a:pPr>
          <a:r>
            <a:rPr lang="en-US" sz="1200" b="0" dirty="0"/>
            <a:t>Payment submitted to the applicable party</a:t>
          </a:r>
        </a:p>
      </dgm:t>
    </dgm:pt>
    <dgm:pt modelId="{D2068A84-40E9-47E6-B08C-7AD1AD319670}" type="parTrans" cxnId="{5ECA7796-140F-4675-8253-CD652E8DE1B8}">
      <dgm:prSet/>
      <dgm:spPr/>
      <dgm:t>
        <a:bodyPr/>
        <a:lstStyle/>
        <a:p>
          <a:endParaRPr lang="en-US"/>
        </a:p>
      </dgm:t>
    </dgm:pt>
    <dgm:pt modelId="{434D8A2D-87E4-42CE-9EA2-2C8C80A8549F}" type="sibTrans" cxnId="{5ECA7796-140F-4675-8253-CD652E8DE1B8}">
      <dgm:prSet/>
      <dgm:spPr/>
      <dgm:t>
        <a:bodyPr/>
        <a:lstStyle/>
        <a:p>
          <a:endParaRPr lang="en-US"/>
        </a:p>
      </dgm:t>
    </dgm:pt>
    <dgm:pt modelId="{E1D7F52F-FDEE-4C42-B6F8-77E5FDE5380F}" type="pres">
      <dgm:prSet presAssocID="{505A023F-936D-4A34-8ECE-3DC9B2F54FBC}" presName="Name0" presStyleCnt="0">
        <dgm:presLayoutVars>
          <dgm:dir/>
          <dgm:animLvl val="lvl"/>
          <dgm:resizeHandles val="exact"/>
        </dgm:presLayoutVars>
      </dgm:prSet>
      <dgm:spPr/>
    </dgm:pt>
    <dgm:pt modelId="{002E3223-E1F7-439B-8A4A-9E98667B6155}" type="pres">
      <dgm:prSet presAssocID="{C17A6D54-540A-4AF0-9C77-1CB5C9DD9356}" presName="linNode" presStyleCnt="0"/>
      <dgm:spPr/>
    </dgm:pt>
    <dgm:pt modelId="{1B2DB706-897C-40B1-A778-E0031143886F}" type="pres">
      <dgm:prSet presAssocID="{C17A6D54-540A-4AF0-9C77-1CB5C9DD9356}" presName="parentText" presStyleLbl="node1" presStyleIdx="0" presStyleCnt="8" custScaleX="187689">
        <dgm:presLayoutVars>
          <dgm:chMax val="1"/>
          <dgm:bulletEnabled val="1"/>
        </dgm:presLayoutVars>
      </dgm:prSet>
      <dgm:spPr/>
    </dgm:pt>
    <dgm:pt modelId="{5DA94F77-5DB4-4759-B7BC-84428447088E}" type="pres">
      <dgm:prSet presAssocID="{C17A6D54-540A-4AF0-9C77-1CB5C9DD9356}" presName="descendantText" presStyleLbl="alignAccFollowNode1" presStyleIdx="0" presStyleCnt="8">
        <dgm:presLayoutVars>
          <dgm:bulletEnabled val="1"/>
        </dgm:presLayoutVars>
      </dgm:prSet>
      <dgm:spPr>
        <a:xfrm rot="5400000">
          <a:off x="6178494" y="-2763581"/>
          <a:ext cx="421936" cy="6054931"/>
        </a:xfrm>
        <a:prstGeom prst="round2SameRect">
          <a:avLst/>
        </a:prstGeom>
      </dgm:spPr>
    </dgm:pt>
    <dgm:pt modelId="{DF7126CC-6369-4157-8FBC-E84E3E235BC4}" type="pres">
      <dgm:prSet presAssocID="{964CBCED-7992-45CF-A44D-94DDE141914C}" presName="sp" presStyleCnt="0"/>
      <dgm:spPr/>
    </dgm:pt>
    <dgm:pt modelId="{4660EF26-D12F-4145-8D5E-4549A0473AA5}" type="pres">
      <dgm:prSet presAssocID="{35D35434-F88B-4325-9EA8-78FE1C2FF3B4}" presName="linNode" presStyleCnt="0"/>
      <dgm:spPr/>
    </dgm:pt>
    <dgm:pt modelId="{3703F755-A905-4B4A-AE85-DB08B8E30E6A}" type="pres">
      <dgm:prSet presAssocID="{35D35434-F88B-4325-9EA8-78FE1C2FF3B4}" presName="parentText" presStyleLbl="node1" presStyleIdx="1" presStyleCnt="8" custScaleX="192867">
        <dgm:presLayoutVars>
          <dgm:chMax val="1"/>
          <dgm:bulletEnabled val="1"/>
        </dgm:presLayoutVars>
      </dgm:prSet>
      <dgm:spPr/>
    </dgm:pt>
    <dgm:pt modelId="{1229AFF2-8242-4E2C-B906-C431938F9FA6}" type="pres">
      <dgm:prSet presAssocID="{35D35434-F88B-4325-9EA8-78FE1C2FF3B4}" presName="descendantText" presStyleLbl="alignAccFollowNode1" presStyleIdx="1" presStyleCnt="8">
        <dgm:presLayoutVars>
          <dgm:bulletEnabled val="1"/>
        </dgm:presLayoutVars>
      </dgm:prSet>
      <dgm:spPr/>
    </dgm:pt>
    <dgm:pt modelId="{EFC7B706-5076-4BC9-942E-2A442E60F1C5}" type="pres">
      <dgm:prSet presAssocID="{ADAA9D68-B1E2-44E8-ADED-A28AD8DA2055}" presName="sp" presStyleCnt="0"/>
      <dgm:spPr/>
    </dgm:pt>
    <dgm:pt modelId="{DD816C30-0471-453A-A697-5C40CEBCD894}" type="pres">
      <dgm:prSet presAssocID="{2AE6BA76-7CDD-4C25-9353-ECE9DDCEA0ED}" presName="linNode" presStyleCnt="0"/>
      <dgm:spPr/>
    </dgm:pt>
    <dgm:pt modelId="{9CF77CDE-8030-4E33-AB82-0B7BFA616CA0}" type="pres">
      <dgm:prSet presAssocID="{2AE6BA76-7CDD-4C25-9353-ECE9DDCEA0ED}" presName="parentText" presStyleLbl="node1" presStyleIdx="2" presStyleCnt="8" custScaleX="192867">
        <dgm:presLayoutVars>
          <dgm:chMax val="1"/>
          <dgm:bulletEnabled val="1"/>
        </dgm:presLayoutVars>
      </dgm:prSet>
      <dgm:spPr/>
    </dgm:pt>
    <dgm:pt modelId="{4679E8A7-742C-4F02-A0E6-C7B77FC664AD}" type="pres">
      <dgm:prSet presAssocID="{2AE6BA76-7CDD-4C25-9353-ECE9DDCEA0ED}" presName="descendantText" presStyleLbl="alignAccFollowNode1" presStyleIdx="2" presStyleCnt="8">
        <dgm:presLayoutVars>
          <dgm:bulletEnabled val="1"/>
        </dgm:presLayoutVars>
      </dgm:prSet>
      <dgm:spPr/>
    </dgm:pt>
    <dgm:pt modelId="{646718A4-ADAA-456D-9C3C-9D493B4C2B23}" type="pres">
      <dgm:prSet presAssocID="{8EE18C7F-A743-40B4-B70F-F68D3FBA12A0}" presName="sp" presStyleCnt="0"/>
      <dgm:spPr/>
    </dgm:pt>
    <dgm:pt modelId="{443AA8D1-639A-4839-AAE2-30D5AADFB781}" type="pres">
      <dgm:prSet presAssocID="{49CA6645-8F40-45DD-9D0E-1312630C0957}" presName="linNode" presStyleCnt="0"/>
      <dgm:spPr/>
    </dgm:pt>
    <dgm:pt modelId="{E0838AB7-33E7-4CDE-8230-FFE754F8C7FF}" type="pres">
      <dgm:prSet presAssocID="{49CA6645-8F40-45DD-9D0E-1312630C0957}" presName="parentText" presStyleLbl="node1" presStyleIdx="3" presStyleCnt="8" custScaleX="192867">
        <dgm:presLayoutVars>
          <dgm:chMax val="1"/>
          <dgm:bulletEnabled val="1"/>
        </dgm:presLayoutVars>
      </dgm:prSet>
      <dgm:spPr/>
    </dgm:pt>
    <dgm:pt modelId="{1C32EBE4-E8E1-4F24-B21A-B1B2046BB69C}" type="pres">
      <dgm:prSet presAssocID="{49CA6645-8F40-45DD-9D0E-1312630C0957}" presName="descendantText" presStyleLbl="alignAccFollowNode1" presStyleIdx="3" presStyleCnt="8">
        <dgm:presLayoutVars>
          <dgm:bulletEnabled val="1"/>
        </dgm:presLayoutVars>
      </dgm:prSet>
      <dgm:spPr/>
    </dgm:pt>
    <dgm:pt modelId="{8C97D264-3184-4FDA-B9A4-522CAA1DCFBE}" type="pres">
      <dgm:prSet presAssocID="{AB9C174A-FA3A-4AAD-8544-7617288540A2}" presName="sp" presStyleCnt="0"/>
      <dgm:spPr/>
    </dgm:pt>
    <dgm:pt modelId="{5B2C29F9-B98A-4D16-BA17-08EC10E254F3}" type="pres">
      <dgm:prSet presAssocID="{E413AE09-1C06-40C8-9CB4-4A8260FE5604}" presName="linNode" presStyleCnt="0"/>
      <dgm:spPr/>
    </dgm:pt>
    <dgm:pt modelId="{6FC7A3C7-6898-492F-ADEB-810E138EA48C}" type="pres">
      <dgm:prSet presAssocID="{E413AE09-1C06-40C8-9CB4-4A8260FE5604}" presName="parentText" presStyleLbl="node1" presStyleIdx="4" presStyleCnt="8" custScaleX="192867">
        <dgm:presLayoutVars>
          <dgm:chMax val="1"/>
          <dgm:bulletEnabled val="1"/>
        </dgm:presLayoutVars>
      </dgm:prSet>
      <dgm:spPr/>
    </dgm:pt>
    <dgm:pt modelId="{4115C6FE-EC3B-4F8A-95FE-8D143D93B745}" type="pres">
      <dgm:prSet presAssocID="{E413AE09-1C06-40C8-9CB4-4A8260FE5604}" presName="descendantText" presStyleLbl="alignAccFollowNode1" presStyleIdx="4" presStyleCnt="8">
        <dgm:presLayoutVars>
          <dgm:bulletEnabled val="1"/>
        </dgm:presLayoutVars>
      </dgm:prSet>
      <dgm:spPr/>
    </dgm:pt>
    <dgm:pt modelId="{E6B92FBB-C582-4FE0-A3D4-C6BBB400A77F}" type="pres">
      <dgm:prSet presAssocID="{03F477B7-4DD6-4701-A8E8-2B4DAF8A1B49}" presName="sp" presStyleCnt="0"/>
      <dgm:spPr/>
    </dgm:pt>
    <dgm:pt modelId="{08D82BEE-8DE1-4056-B9FE-4413CB59DCBA}" type="pres">
      <dgm:prSet presAssocID="{B3008DA5-AC36-4499-AE91-5CD2EC998AE9}" presName="linNode" presStyleCnt="0"/>
      <dgm:spPr/>
    </dgm:pt>
    <dgm:pt modelId="{DA69C0B2-C29E-4F9C-8763-50CDD38A1031}" type="pres">
      <dgm:prSet presAssocID="{B3008DA5-AC36-4499-AE91-5CD2EC998AE9}" presName="parentText" presStyleLbl="node1" presStyleIdx="5" presStyleCnt="8" custScaleX="192867">
        <dgm:presLayoutVars>
          <dgm:chMax val="1"/>
          <dgm:bulletEnabled val="1"/>
        </dgm:presLayoutVars>
      </dgm:prSet>
      <dgm:spPr/>
    </dgm:pt>
    <dgm:pt modelId="{105D8587-B546-4530-B98D-DABD9AE10078}" type="pres">
      <dgm:prSet presAssocID="{B3008DA5-AC36-4499-AE91-5CD2EC998AE9}" presName="descendantText" presStyleLbl="alignAccFollowNode1" presStyleIdx="5" presStyleCnt="8">
        <dgm:presLayoutVars>
          <dgm:bulletEnabled val="1"/>
        </dgm:presLayoutVars>
      </dgm:prSet>
      <dgm:spPr/>
    </dgm:pt>
    <dgm:pt modelId="{F502CA82-DB77-4210-92C2-D4F38A578DCA}" type="pres">
      <dgm:prSet presAssocID="{1D7AA5D7-BF61-4E2A-A12C-D30787662330}" presName="sp" presStyleCnt="0"/>
      <dgm:spPr/>
    </dgm:pt>
    <dgm:pt modelId="{7453622C-87B6-4143-B03C-3BBCAAC6104A}" type="pres">
      <dgm:prSet presAssocID="{EC47AA19-C598-4C7B-A495-DF6FE72BCEB1}" presName="linNode" presStyleCnt="0"/>
      <dgm:spPr/>
    </dgm:pt>
    <dgm:pt modelId="{0D27A313-CA44-4895-A6BC-88E157538898}" type="pres">
      <dgm:prSet presAssocID="{EC47AA19-C598-4C7B-A495-DF6FE72BCEB1}" presName="parentText" presStyleLbl="node1" presStyleIdx="6" presStyleCnt="8" custScaleX="192867">
        <dgm:presLayoutVars>
          <dgm:chMax val="1"/>
          <dgm:bulletEnabled val="1"/>
        </dgm:presLayoutVars>
      </dgm:prSet>
      <dgm:spPr/>
    </dgm:pt>
    <dgm:pt modelId="{7DA76961-20FA-4E14-AA9E-07D44752EFD1}" type="pres">
      <dgm:prSet presAssocID="{EC47AA19-C598-4C7B-A495-DF6FE72BCEB1}" presName="descendantText" presStyleLbl="alignAccFollowNode1" presStyleIdx="6" presStyleCnt="8">
        <dgm:presLayoutVars>
          <dgm:bulletEnabled val="1"/>
        </dgm:presLayoutVars>
      </dgm:prSet>
      <dgm:spPr/>
    </dgm:pt>
    <dgm:pt modelId="{179B5B3A-F575-4587-9EC9-EA3621DDCBC4}" type="pres">
      <dgm:prSet presAssocID="{CF55C5DC-41D7-43EF-BE8C-7C1F406E2842}" presName="sp" presStyleCnt="0"/>
      <dgm:spPr/>
    </dgm:pt>
    <dgm:pt modelId="{F2933CC5-1FA9-4B83-B1A5-5A46A8AE4441}" type="pres">
      <dgm:prSet presAssocID="{5E774982-EE6C-4282-8D44-7C4E19475CB6}" presName="linNode" presStyleCnt="0"/>
      <dgm:spPr/>
    </dgm:pt>
    <dgm:pt modelId="{4F3F808F-3DF4-4BCA-B894-4E32F603F97D}" type="pres">
      <dgm:prSet presAssocID="{5E774982-EE6C-4282-8D44-7C4E19475CB6}" presName="parentText" presStyleLbl="node1" presStyleIdx="7" presStyleCnt="8" custScaleX="192867">
        <dgm:presLayoutVars>
          <dgm:chMax val="1"/>
          <dgm:bulletEnabled val="1"/>
        </dgm:presLayoutVars>
      </dgm:prSet>
      <dgm:spPr/>
    </dgm:pt>
    <dgm:pt modelId="{6D6B507E-DEA4-4F2E-B46F-234EBA1DDF56}" type="pres">
      <dgm:prSet presAssocID="{5E774982-EE6C-4282-8D44-7C4E19475CB6}" presName="descendantText" presStyleLbl="alignAccFollowNode1" presStyleIdx="7" presStyleCnt="8">
        <dgm:presLayoutVars>
          <dgm:bulletEnabled val="1"/>
        </dgm:presLayoutVars>
      </dgm:prSet>
      <dgm:spPr/>
    </dgm:pt>
  </dgm:ptLst>
  <dgm:cxnLst>
    <dgm:cxn modelId="{23E02E01-05A9-479C-AE30-F3E59E65E36B}" srcId="{505A023F-936D-4A34-8ECE-3DC9B2F54FBC}" destId="{5E774982-EE6C-4282-8D44-7C4E19475CB6}" srcOrd="7" destOrd="0" parTransId="{58437FF1-CED3-4A6D-9DB9-CE4825CB164C}" sibTransId="{FBA14E0C-28CD-41B1-8DA9-7CCC06050F61}"/>
    <dgm:cxn modelId="{AE095D01-56A3-4F1A-94B8-640B217C8526}" type="presOf" srcId="{7AD6B9AC-7116-4DDF-9A75-B3045EBAF27E}" destId="{4115C6FE-EC3B-4F8A-95FE-8D143D93B745}" srcOrd="0" destOrd="0" presId="urn:microsoft.com/office/officeart/2005/8/layout/vList5"/>
    <dgm:cxn modelId="{854CEE09-9613-4D88-981B-EB59D9B4ED36}" srcId="{505A023F-936D-4A34-8ECE-3DC9B2F54FBC}" destId="{35D35434-F88B-4325-9EA8-78FE1C2FF3B4}" srcOrd="1" destOrd="0" parTransId="{26BFDCF1-8EA0-48CB-A7F8-D32B37CFAC15}" sibTransId="{ADAA9D68-B1E2-44E8-ADED-A28AD8DA2055}"/>
    <dgm:cxn modelId="{1AE1B80F-C6B0-45E3-859D-673DC4B790E0}" type="presOf" srcId="{068A11D9-FE9B-4166-AEAC-8F17097A8897}" destId="{7DA76961-20FA-4E14-AA9E-07D44752EFD1}" srcOrd="0" destOrd="0" presId="urn:microsoft.com/office/officeart/2005/8/layout/vList5"/>
    <dgm:cxn modelId="{0FCB241F-A635-4200-A8CE-CCAFC4865181}" type="presOf" srcId="{D614F527-839B-4044-BFE1-18316FEF26D8}" destId="{1229AFF2-8242-4E2C-B906-C431938F9FA6}" srcOrd="0" destOrd="0" presId="urn:microsoft.com/office/officeart/2005/8/layout/vList5"/>
    <dgm:cxn modelId="{96FE241F-E643-4CBB-B3D2-1D56F104DD65}" type="presOf" srcId="{42E534A5-78F8-44C5-86FF-5670E62224F4}" destId="{105D8587-B546-4530-B98D-DABD9AE10078}" srcOrd="0" destOrd="0" presId="urn:microsoft.com/office/officeart/2005/8/layout/vList5"/>
    <dgm:cxn modelId="{775A6724-57FF-462B-B7E9-7B274D934EFA}" srcId="{EC47AA19-C598-4C7B-A495-DF6FE72BCEB1}" destId="{068A11D9-FE9B-4166-AEAC-8F17097A8897}" srcOrd="0" destOrd="0" parTransId="{A2C0958B-B778-4744-8630-B13378441985}" sibTransId="{3E01F331-A143-4787-8F2A-B580DCFF4F61}"/>
    <dgm:cxn modelId="{AFAE8027-E980-44BA-B2B1-7C8533C5B04A}" srcId="{E413AE09-1C06-40C8-9CB4-4A8260FE5604}" destId="{7AD6B9AC-7116-4DDF-9A75-B3045EBAF27E}" srcOrd="0" destOrd="0" parTransId="{118D8518-D83B-4C6D-A18A-7DC0F26CBF5E}" sibTransId="{AFBE2A71-FA68-43C3-AACF-6230B00EA375}"/>
    <dgm:cxn modelId="{A14D6B37-FE67-485B-B6E4-3B556FA8254E}" type="presOf" srcId="{49CA6645-8F40-45DD-9D0E-1312630C0957}" destId="{E0838AB7-33E7-4CDE-8230-FFE754F8C7FF}" srcOrd="0" destOrd="0" presId="urn:microsoft.com/office/officeart/2005/8/layout/vList5"/>
    <dgm:cxn modelId="{79E0983C-555D-4723-A76A-57F68A0C49F5}" srcId="{C17A6D54-540A-4AF0-9C77-1CB5C9DD9356}" destId="{CCFDB7AB-7E22-4147-843C-9E19CC946086}" srcOrd="0" destOrd="0" parTransId="{74250E06-ABE0-463C-BF2A-4B239CAEB000}" sibTransId="{28218169-B4A5-4790-A244-38557CEFACE9}"/>
    <dgm:cxn modelId="{54E73261-F0B5-4D20-B1D3-478D849B0064}" srcId="{49CA6645-8F40-45DD-9D0E-1312630C0957}" destId="{702A60F6-0489-4F7F-B6EA-B66B22CA6709}" srcOrd="0" destOrd="0" parTransId="{E249A898-EDAE-4DC0-AB65-AB5564E5A86B}" sibTransId="{5475981F-2DB9-4E36-A52E-ADED2485493A}"/>
    <dgm:cxn modelId="{C85B7965-1021-4138-853F-29A6AF50629C}" srcId="{2AE6BA76-7CDD-4C25-9353-ECE9DDCEA0ED}" destId="{DCB1AB56-C09D-4597-96C7-D89B2B99BAA6}" srcOrd="0" destOrd="0" parTransId="{AF13A6BF-C2D1-43F1-8BDD-CC6FE2E1D50D}" sibTransId="{85180D23-2603-43AB-8AD1-B18CFEE10605}"/>
    <dgm:cxn modelId="{50485D48-382E-4FEC-AF8F-041C4C73707C}" type="presOf" srcId="{B3008DA5-AC36-4499-AE91-5CD2EC998AE9}" destId="{DA69C0B2-C29E-4F9C-8763-50CDD38A1031}" srcOrd="0" destOrd="0" presId="urn:microsoft.com/office/officeart/2005/8/layout/vList5"/>
    <dgm:cxn modelId="{CC047170-77CF-4FC7-8B43-4DF0EDFE17E4}" type="presOf" srcId="{E413AE09-1C06-40C8-9CB4-4A8260FE5604}" destId="{6FC7A3C7-6898-492F-ADEB-810E138EA48C}" srcOrd="0" destOrd="0" presId="urn:microsoft.com/office/officeart/2005/8/layout/vList5"/>
    <dgm:cxn modelId="{49267C72-1F53-4EEB-99B9-B53BD82DCF5D}" srcId="{505A023F-936D-4A34-8ECE-3DC9B2F54FBC}" destId="{E413AE09-1C06-40C8-9CB4-4A8260FE5604}" srcOrd="4" destOrd="0" parTransId="{286C958F-176B-4490-B322-CD11497FD1E5}" sibTransId="{03F477B7-4DD6-4701-A8E8-2B4DAF8A1B49}"/>
    <dgm:cxn modelId="{24183F55-6569-49C2-B570-20E5B332C446}" type="presOf" srcId="{DCB1AB56-C09D-4597-96C7-D89B2B99BAA6}" destId="{4679E8A7-742C-4F02-A0E6-C7B77FC664AD}" srcOrd="0" destOrd="0" presId="urn:microsoft.com/office/officeart/2005/8/layout/vList5"/>
    <dgm:cxn modelId="{313B3694-455D-4690-A447-9C2778244E72}" type="presOf" srcId="{41868B1D-94AA-4789-BB4A-4DE6855085A5}" destId="{6D6B507E-DEA4-4F2E-B46F-234EBA1DDF56}" srcOrd="0" destOrd="0" presId="urn:microsoft.com/office/officeart/2005/8/layout/vList5"/>
    <dgm:cxn modelId="{5ECA7796-140F-4675-8253-CD652E8DE1B8}" srcId="{5E774982-EE6C-4282-8D44-7C4E19475CB6}" destId="{41868B1D-94AA-4789-BB4A-4DE6855085A5}" srcOrd="0" destOrd="0" parTransId="{D2068A84-40E9-47E6-B08C-7AD1AD319670}" sibTransId="{434D8A2D-87E4-42CE-9EA2-2C8C80A8549F}"/>
    <dgm:cxn modelId="{E211BFA0-8E50-489E-A205-428CE62934EE}" type="presOf" srcId="{505A023F-936D-4A34-8ECE-3DC9B2F54FBC}" destId="{E1D7F52F-FDEE-4C42-B6F8-77E5FDE5380F}" srcOrd="0" destOrd="0" presId="urn:microsoft.com/office/officeart/2005/8/layout/vList5"/>
    <dgm:cxn modelId="{D7BD2ABB-0F24-4A0E-A3C0-E79F09D373BE}" type="presOf" srcId="{2AE6BA76-7CDD-4C25-9353-ECE9DDCEA0ED}" destId="{9CF77CDE-8030-4E33-AB82-0B7BFA616CA0}" srcOrd="0" destOrd="0" presId="urn:microsoft.com/office/officeart/2005/8/layout/vList5"/>
    <dgm:cxn modelId="{6CBE4BCA-3E15-431D-BA26-D588C3180D80}" type="presOf" srcId="{EC47AA19-C598-4C7B-A495-DF6FE72BCEB1}" destId="{0D27A313-CA44-4895-A6BC-88E157538898}" srcOrd="0" destOrd="0" presId="urn:microsoft.com/office/officeart/2005/8/layout/vList5"/>
    <dgm:cxn modelId="{683B01CF-DAA4-40FE-9143-74885C7A80F9}" type="presOf" srcId="{35D35434-F88B-4325-9EA8-78FE1C2FF3B4}" destId="{3703F755-A905-4B4A-AE85-DB08B8E30E6A}" srcOrd="0" destOrd="0" presId="urn:microsoft.com/office/officeart/2005/8/layout/vList5"/>
    <dgm:cxn modelId="{10A032D5-B6AF-4241-9861-232705CB43CE}" srcId="{505A023F-936D-4A34-8ECE-3DC9B2F54FBC}" destId="{2AE6BA76-7CDD-4C25-9353-ECE9DDCEA0ED}" srcOrd="2" destOrd="0" parTransId="{9535C05E-8E6F-4810-BFF9-26B5FEB0097B}" sibTransId="{8EE18C7F-A743-40B4-B70F-F68D3FBA12A0}"/>
    <dgm:cxn modelId="{880E4FD8-607A-4D0F-B728-41E1968E456D}" type="presOf" srcId="{702A60F6-0489-4F7F-B6EA-B66B22CA6709}" destId="{1C32EBE4-E8E1-4F24-B21A-B1B2046BB69C}" srcOrd="0" destOrd="0" presId="urn:microsoft.com/office/officeart/2005/8/layout/vList5"/>
    <dgm:cxn modelId="{7339F8E0-36C6-4092-BE6B-FEFBA9F11384}" type="presOf" srcId="{C17A6D54-540A-4AF0-9C77-1CB5C9DD9356}" destId="{1B2DB706-897C-40B1-A778-E0031143886F}" srcOrd="0" destOrd="0" presId="urn:microsoft.com/office/officeart/2005/8/layout/vList5"/>
    <dgm:cxn modelId="{F2CEB1E6-3B73-437C-8AF6-1A31290B672F}" srcId="{505A023F-936D-4A34-8ECE-3DC9B2F54FBC}" destId="{EC47AA19-C598-4C7B-A495-DF6FE72BCEB1}" srcOrd="6" destOrd="0" parTransId="{72609F92-AA8E-4868-948B-8CEAA8DF63E0}" sibTransId="{CF55C5DC-41D7-43EF-BE8C-7C1F406E2842}"/>
    <dgm:cxn modelId="{AC8C2BEB-A010-490D-B8DF-F442A68991BD}" type="presOf" srcId="{CCFDB7AB-7E22-4147-843C-9E19CC946086}" destId="{5DA94F77-5DB4-4759-B7BC-84428447088E}" srcOrd="0" destOrd="0" presId="urn:microsoft.com/office/officeart/2005/8/layout/vList5"/>
    <dgm:cxn modelId="{507926EE-6879-48CA-A262-1F2C6E2C9037}" srcId="{B3008DA5-AC36-4499-AE91-5CD2EC998AE9}" destId="{42E534A5-78F8-44C5-86FF-5670E62224F4}" srcOrd="0" destOrd="0" parTransId="{A6E0D226-F139-4669-81C1-F660AD626B30}" sibTransId="{FD7018F3-4E00-4F48-B670-D5054531640E}"/>
    <dgm:cxn modelId="{73B93FF1-A21A-4EFD-ACB8-90612B0DD0B5}" srcId="{505A023F-936D-4A34-8ECE-3DC9B2F54FBC}" destId="{B3008DA5-AC36-4499-AE91-5CD2EC998AE9}" srcOrd="5" destOrd="0" parTransId="{B1EB60C2-8263-4B9D-999B-F39F1A27BCEB}" sibTransId="{1D7AA5D7-BF61-4E2A-A12C-D30787662330}"/>
    <dgm:cxn modelId="{D2F557F1-C0FD-45F9-BFA7-6A7DD7A64D80}" srcId="{35D35434-F88B-4325-9EA8-78FE1C2FF3B4}" destId="{D614F527-839B-4044-BFE1-18316FEF26D8}" srcOrd="0" destOrd="0" parTransId="{94A14D89-3FBD-4CA9-BF46-7DCC62D654D4}" sibTransId="{B228DD3C-BAE8-4602-9DE9-4B7B82E8A577}"/>
    <dgm:cxn modelId="{78CCB9F6-8A88-4075-B4A3-8C5317D3C30B}" srcId="{505A023F-936D-4A34-8ECE-3DC9B2F54FBC}" destId="{49CA6645-8F40-45DD-9D0E-1312630C0957}" srcOrd="3" destOrd="0" parTransId="{E76190A8-A634-400B-804E-7AC73A9DEA50}" sibTransId="{AB9C174A-FA3A-4AAD-8544-7617288540A2}"/>
    <dgm:cxn modelId="{041CD3F6-3D7A-4B00-8556-56638FC988B9}" type="presOf" srcId="{5E774982-EE6C-4282-8D44-7C4E19475CB6}" destId="{4F3F808F-3DF4-4BCA-B894-4E32F603F97D}" srcOrd="0" destOrd="0" presId="urn:microsoft.com/office/officeart/2005/8/layout/vList5"/>
    <dgm:cxn modelId="{48EA66FE-4671-4C65-8A2F-0139B07381F9}" srcId="{505A023F-936D-4A34-8ECE-3DC9B2F54FBC}" destId="{C17A6D54-540A-4AF0-9C77-1CB5C9DD9356}" srcOrd="0" destOrd="0" parTransId="{241E3535-7E44-4F59-9BAE-96EE23633D36}" sibTransId="{964CBCED-7992-45CF-A44D-94DDE141914C}"/>
    <dgm:cxn modelId="{59183879-6C88-49C3-888F-68C6A7A38487}" type="presParOf" srcId="{E1D7F52F-FDEE-4C42-B6F8-77E5FDE5380F}" destId="{002E3223-E1F7-439B-8A4A-9E98667B6155}" srcOrd="0" destOrd="0" presId="urn:microsoft.com/office/officeart/2005/8/layout/vList5"/>
    <dgm:cxn modelId="{B6907C58-9696-47DF-B3BE-E39BF0C2ED9A}" type="presParOf" srcId="{002E3223-E1F7-439B-8A4A-9E98667B6155}" destId="{1B2DB706-897C-40B1-A778-E0031143886F}" srcOrd="0" destOrd="0" presId="urn:microsoft.com/office/officeart/2005/8/layout/vList5"/>
    <dgm:cxn modelId="{284304DD-6464-4B62-ACAB-7811E9C1D10E}" type="presParOf" srcId="{002E3223-E1F7-439B-8A4A-9E98667B6155}" destId="{5DA94F77-5DB4-4759-B7BC-84428447088E}" srcOrd="1" destOrd="0" presId="urn:microsoft.com/office/officeart/2005/8/layout/vList5"/>
    <dgm:cxn modelId="{8354B736-CFB4-422C-9696-33C82541B090}" type="presParOf" srcId="{E1D7F52F-FDEE-4C42-B6F8-77E5FDE5380F}" destId="{DF7126CC-6369-4157-8FBC-E84E3E235BC4}" srcOrd="1" destOrd="0" presId="urn:microsoft.com/office/officeart/2005/8/layout/vList5"/>
    <dgm:cxn modelId="{231E06FB-B6AF-44E0-8761-E8B81A748706}" type="presParOf" srcId="{E1D7F52F-FDEE-4C42-B6F8-77E5FDE5380F}" destId="{4660EF26-D12F-4145-8D5E-4549A0473AA5}" srcOrd="2" destOrd="0" presId="urn:microsoft.com/office/officeart/2005/8/layout/vList5"/>
    <dgm:cxn modelId="{C9A9F589-7CB3-4058-996A-36A2C3F563A6}" type="presParOf" srcId="{4660EF26-D12F-4145-8D5E-4549A0473AA5}" destId="{3703F755-A905-4B4A-AE85-DB08B8E30E6A}" srcOrd="0" destOrd="0" presId="urn:microsoft.com/office/officeart/2005/8/layout/vList5"/>
    <dgm:cxn modelId="{CA6D69C4-94B3-4E7B-BAE4-124437C8D6D0}" type="presParOf" srcId="{4660EF26-D12F-4145-8D5E-4549A0473AA5}" destId="{1229AFF2-8242-4E2C-B906-C431938F9FA6}" srcOrd="1" destOrd="0" presId="urn:microsoft.com/office/officeart/2005/8/layout/vList5"/>
    <dgm:cxn modelId="{1DA18A1F-25B2-4FC4-85D7-E9374F372181}" type="presParOf" srcId="{E1D7F52F-FDEE-4C42-B6F8-77E5FDE5380F}" destId="{EFC7B706-5076-4BC9-942E-2A442E60F1C5}" srcOrd="3" destOrd="0" presId="urn:microsoft.com/office/officeart/2005/8/layout/vList5"/>
    <dgm:cxn modelId="{7E609995-00E1-4139-8BD0-E196DF133272}" type="presParOf" srcId="{E1D7F52F-FDEE-4C42-B6F8-77E5FDE5380F}" destId="{DD816C30-0471-453A-A697-5C40CEBCD894}" srcOrd="4" destOrd="0" presId="urn:microsoft.com/office/officeart/2005/8/layout/vList5"/>
    <dgm:cxn modelId="{A3292F2C-2AE5-46E7-B6BF-90823D96D49B}" type="presParOf" srcId="{DD816C30-0471-453A-A697-5C40CEBCD894}" destId="{9CF77CDE-8030-4E33-AB82-0B7BFA616CA0}" srcOrd="0" destOrd="0" presId="urn:microsoft.com/office/officeart/2005/8/layout/vList5"/>
    <dgm:cxn modelId="{1188D953-BCFC-40D1-A27B-D7714CD8C1AB}" type="presParOf" srcId="{DD816C30-0471-453A-A697-5C40CEBCD894}" destId="{4679E8A7-742C-4F02-A0E6-C7B77FC664AD}" srcOrd="1" destOrd="0" presId="urn:microsoft.com/office/officeart/2005/8/layout/vList5"/>
    <dgm:cxn modelId="{311EEDD7-6F72-4D19-AE78-52FC24C48A9B}" type="presParOf" srcId="{E1D7F52F-FDEE-4C42-B6F8-77E5FDE5380F}" destId="{646718A4-ADAA-456D-9C3C-9D493B4C2B23}" srcOrd="5" destOrd="0" presId="urn:microsoft.com/office/officeart/2005/8/layout/vList5"/>
    <dgm:cxn modelId="{B6CE9452-46BA-4D14-B275-90748C5DF2DB}" type="presParOf" srcId="{E1D7F52F-FDEE-4C42-B6F8-77E5FDE5380F}" destId="{443AA8D1-639A-4839-AAE2-30D5AADFB781}" srcOrd="6" destOrd="0" presId="urn:microsoft.com/office/officeart/2005/8/layout/vList5"/>
    <dgm:cxn modelId="{DF96D4E1-02EC-4218-8317-F438CAD98F8C}" type="presParOf" srcId="{443AA8D1-639A-4839-AAE2-30D5AADFB781}" destId="{E0838AB7-33E7-4CDE-8230-FFE754F8C7FF}" srcOrd="0" destOrd="0" presId="urn:microsoft.com/office/officeart/2005/8/layout/vList5"/>
    <dgm:cxn modelId="{8742BBB4-4632-496D-A6A3-339D2BA6CF85}" type="presParOf" srcId="{443AA8D1-639A-4839-AAE2-30D5AADFB781}" destId="{1C32EBE4-E8E1-4F24-B21A-B1B2046BB69C}" srcOrd="1" destOrd="0" presId="urn:microsoft.com/office/officeart/2005/8/layout/vList5"/>
    <dgm:cxn modelId="{ACB938C9-E5AB-4B42-A3C4-A8426DF160F9}" type="presParOf" srcId="{E1D7F52F-FDEE-4C42-B6F8-77E5FDE5380F}" destId="{8C97D264-3184-4FDA-B9A4-522CAA1DCFBE}" srcOrd="7" destOrd="0" presId="urn:microsoft.com/office/officeart/2005/8/layout/vList5"/>
    <dgm:cxn modelId="{12F68350-E922-489D-A780-1955BDFC2A01}" type="presParOf" srcId="{E1D7F52F-FDEE-4C42-B6F8-77E5FDE5380F}" destId="{5B2C29F9-B98A-4D16-BA17-08EC10E254F3}" srcOrd="8" destOrd="0" presId="urn:microsoft.com/office/officeart/2005/8/layout/vList5"/>
    <dgm:cxn modelId="{4D30A72F-E02D-459F-A033-77B7DD75944C}" type="presParOf" srcId="{5B2C29F9-B98A-4D16-BA17-08EC10E254F3}" destId="{6FC7A3C7-6898-492F-ADEB-810E138EA48C}" srcOrd="0" destOrd="0" presId="urn:microsoft.com/office/officeart/2005/8/layout/vList5"/>
    <dgm:cxn modelId="{859764E6-CAAE-4769-900B-31540781785C}" type="presParOf" srcId="{5B2C29F9-B98A-4D16-BA17-08EC10E254F3}" destId="{4115C6FE-EC3B-4F8A-95FE-8D143D93B745}" srcOrd="1" destOrd="0" presId="urn:microsoft.com/office/officeart/2005/8/layout/vList5"/>
    <dgm:cxn modelId="{6D0330E8-93C6-4A8D-AEB0-1B41DD62154C}" type="presParOf" srcId="{E1D7F52F-FDEE-4C42-B6F8-77E5FDE5380F}" destId="{E6B92FBB-C582-4FE0-A3D4-C6BBB400A77F}" srcOrd="9" destOrd="0" presId="urn:microsoft.com/office/officeart/2005/8/layout/vList5"/>
    <dgm:cxn modelId="{A7984BA5-30D4-4207-B1B7-AFDDAE620F95}" type="presParOf" srcId="{E1D7F52F-FDEE-4C42-B6F8-77E5FDE5380F}" destId="{08D82BEE-8DE1-4056-B9FE-4413CB59DCBA}" srcOrd="10" destOrd="0" presId="urn:microsoft.com/office/officeart/2005/8/layout/vList5"/>
    <dgm:cxn modelId="{9E0CBA44-8D35-41C2-99D5-9E343CA73465}" type="presParOf" srcId="{08D82BEE-8DE1-4056-B9FE-4413CB59DCBA}" destId="{DA69C0B2-C29E-4F9C-8763-50CDD38A1031}" srcOrd="0" destOrd="0" presId="urn:microsoft.com/office/officeart/2005/8/layout/vList5"/>
    <dgm:cxn modelId="{98214D57-0D21-4D3E-AF0B-22E19D3F4EC2}" type="presParOf" srcId="{08D82BEE-8DE1-4056-B9FE-4413CB59DCBA}" destId="{105D8587-B546-4530-B98D-DABD9AE10078}" srcOrd="1" destOrd="0" presId="urn:microsoft.com/office/officeart/2005/8/layout/vList5"/>
    <dgm:cxn modelId="{53C4D07D-EAA0-4198-8234-F72A077256E5}" type="presParOf" srcId="{E1D7F52F-FDEE-4C42-B6F8-77E5FDE5380F}" destId="{F502CA82-DB77-4210-92C2-D4F38A578DCA}" srcOrd="11" destOrd="0" presId="urn:microsoft.com/office/officeart/2005/8/layout/vList5"/>
    <dgm:cxn modelId="{D7248A79-67BC-445F-A217-8BD6D9719898}" type="presParOf" srcId="{E1D7F52F-FDEE-4C42-B6F8-77E5FDE5380F}" destId="{7453622C-87B6-4143-B03C-3BBCAAC6104A}" srcOrd="12" destOrd="0" presId="urn:microsoft.com/office/officeart/2005/8/layout/vList5"/>
    <dgm:cxn modelId="{CE10B324-0991-48F6-A7FA-F7872B45CA9F}" type="presParOf" srcId="{7453622C-87B6-4143-B03C-3BBCAAC6104A}" destId="{0D27A313-CA44-4895-A6BC-88E157538898}" srcOrd="0" destOrd="0" presId="urn:microsoft.com/office/officeart/2005/8/layout/vList5"/>
    <dgm:cxn modelId="{690DB866-7986-43FB-B885-55891743755C}" type="presParOf" srcId="{7453622C-87B6-4143-B03C-3BBCAAC6104A}" destId="{7DA76961-20FA-4E14-AA9E-07D44752EFD1}" srcOrd="1" destOrd="0" presId="urn:microsoft.com/office/officeart/2005/8/layout/vList5"/>
    <dgm:cxn modelId="{101FFB7B-0A0A-44A8-8FCF-D3E7AE364611}" type="presParOf" srcId="{E1D7F52F-FDEE-4C42-B6F8-77E5FDE5380F}" destId="{179B5B3A-F575-4587-9EC9-EA3621DDCBC4}" srcOrd="13" destOrd="0" presId="urn:microsoft.com/office/officeart/2005/8/layout/vList5"/>
    <dgm:cxn modelId="{5F48FD73-4AFC-4840-B209-8A08406F9AB5}" type="presParOf" srcId="{E1D7F52F-FDEE-4C42-B6F8-77E5FDE5380F}" destId="{F2933CC5-1FA9-4B83-B1A5-5A46A8AE4441}" srcOrd="14" destOrd="0" presId="urn:microsoft.com/office/officeart/2005/8/layout/vList5"/>
    <dgm:cxn modelId="{4B4DE8AC-217F-4FDA-A858-EABE5B608BA9}" type="presParOf" srcId="{F2933CC5-1FA9-4B83-B1A5-5A46A8AE4441}" destId="{4F3F808F-3DF4-4BCA-B894-4E32F603F97D}" srcOrd="0" destOrd="0" presId="urn:microsoft.com/office/officeart/2005/8/layout/vList5"/>
    <dgm:cxn modelId="{578AD1D9-F0C8-4E80-AAF4-E72969D335A5}" type="presParOf" srcId="{F2933CC5-1FA9-4B83-B1A5-5A46A8AE4441}" destId="{6D6B507E-DEA4-4F2E-B46F-234EBA1DDF56}"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B3AB0D2-FB2C-4A1F-B86B-9DD43A70173A}" type="doc">
      <dgm:prSet loTypeId="urn:microsoft.com/office/officeart/2008/layout/VerticalCircleList" loCatId="list" qsTypeId="urn:microsoft.com/office/officeart/2005/8/quickstyle/simple1" qsCatId="simple" csTypeId="urn:microsoft.com/office/officeart/2005/8/colors/accent1_2" csCatId="accent1" phldr="1"/>
      <dgm:spPr/>
      <dgm:t>
        <a:bodyPr/>
        <a:lstStyle/>
        <a:p>
          <a:endParaRPr lang="en-US"/>
        </a:p>
      </dgm:t>
    </dgm:pt>
    <dgm:pt modelId="{0675951E-017A-4387-8747-12BE08085A13}">
      <dgm:prSet phldrT="[Text]"/>
      <dgm:spPr/>
      <dgm:t>
        <a:bodyPr/>
        <a:lstStyle/>
        <a:p>
          <a:r>
            <a:rPr lang="en-US" dirty="0"/>
            <a:t>Negotiation earliest start date</a:t>
          </a:r>
        </a:p>
      </dgm:t>
    </dgm:pt>
    <dgm:pt modelId="{5A5674AF-1338-434F-8FE3-C4F5FB7DD807}" type="parTrans" cxnId="{E3FF66C8-1C31-4EB6-B896-C527FADC6249}">
      <dgm:prSet/>
      <dgm:spPr/>
      <dgm:t>
        <a:bodyPr/>
        <a:lstStyle/>
        <a:p>
          <a:endParaRPr lang="en-US"/>
        </a:p>
      </dgm:t>
    </dgm:pt>
    <dgm:pt modelId="{784D293B-0C92-4EE3-9ED8-3C4360C0B400}" type="sibTrans" cxnId="{E3FF66C8-1C31-4EB6-B896-C527FADC6249}">
      <dgm:prSet/>
      <dgm:spPr/>
      <dgm:t>
        <a:bodyPr/>
        <a:lstStyle/>
        <a:p>
          <a:endParaRPr lang="en-US"/>
        </a:p>
      </dgm:t>
    </dgm:pt>
    <dgm:pt modelId="{44C147CA-07DC-40DA-9706-1FDAFDCCDED0}">
      <dgm:prSet/>
      <dgm:spPr/>
      <dgm:t>
        <a:bodyPr/>
        <a:lstStyle/>
        <a:p>
          <a:r>
            <a:rPr lang="en-US" dirty="0"/>
            <a:t>Negotiation latest start date</a:t>
          </a:r>
        </a:p>
      </dgm:t>
    </dgm:pt>
    <dgm:pt modelId="{DE0DA348-E616-4CE2-BEF5-748F92B48DE3}" type="parTrans" cxnId="{F02BDBA6-274D-425E-8099-C63E414462B3}">
      <dgm:prSet/>
      <dgm:spPr/>
      <dgm:t>
        <a:bodyPr/>
        <a:lstStyle/>
        <a:p>
          <a:endParaRPr lang="en-US"/>
        </a:p>
      </dgm:t>
    </dgm:pt>
    <dgm:pt modelId="{6521F288-B67D-4C94-B6B5-ED7A37333D1A}" type="sibTrans" cxnId="{F02BDBA6-274D-425E-8099-C63E414462B3}">
      <dgm:prSet/>
      <dgm:spPr/>
      <dgm:t>
        <a:bodyPr/>
        <a:lstStyle/>
        <a:p>
          <a:endParaRPr lang="en-US"/>
        </a:p>
      </dgm:t>
    </dgm:pt>
    <dgm:pt modelId="{E2FBBB30-6BEE-4665-8DA5-4D5C74C52274}">
      <dgm:prSet/>
      <dgm:spPr/>
      <dgm:t>
        <a:bodyPr/>
        <a:lstStyle/>
        <a:p>
          <a:r>
            <a:rPr lang="en-US" dirty="0"/>
            <a:t>Negotiation submission type (email, portal, </a:t>
          </a:r>
          <a:r>
            <a:rPr lang="en-US" dirty="0" err="1"/>
            <a:t>etc</a:t>
          </a:r>
          <a:r>
            <a:rPr lang="en-US" dirty="0"/>
            <a:t>,)</a:t>
          </a:r>
        </a:p>
      </dgm:t>
    </dgm:pt>
    <dgm:pt modelId="{B2E4D69F-A3C4-479D-8578-C6ED25874524}" type="parTrans" cxnId="{E6CFE562-292B-49C4-889C-6CB025C792A1}">
      <dgm:prSet/>
      <dgm:spPr/>
      <dgm:t>
        <a:bodyPr/>
        <a:lstStyle/>
        <a:p>
          <a:endParaRPr lang="en-US"/>
        </a:p>
      </dgm:t>
    </dgm:pt>
    <dgm:pt modelId="{DBA45F86-C719-4549-8931-483C102F8B90}" type="sibTrans" cxnId="{E6CFE562-292B-49C4-889C-6CB025C792A1}">
      <dgm:prSet/>
      <dgm:spPr/>
      <dgm:t>
        <a:bodyPr/>
        <a:lstStyle/>
        <a:p>
          <a:endParaRPr lang="en-US"/>
        </a:p>
      </dgm:t>
    </dgm:pt>
    <dgm:pt modelId="{72543D46-C6D4-4EDE-8881-AC49663C5FBB}">
      <dgm:prSet/>
      <dgm:spPr/>
      <dgm:t>
        <a:bodyPr/>
        <a:lstStyle/>
        <a:p>
          <a:r>
            <a:rPr lang="en-US" dirty="0"/>
            <a:t>Negotiation start date</a:t>
          </a:r>
        </a:p>
      </dgm:t>
    </dgm:pt>
    <dgm:pt modelId="{4C14D5EE-9A0A-4372-947E-9D4A25ADDD47}" type="parTrans" cxnId="{D3384C24-A151-4BD2-B631-79CE34CF02F0}">
      <dgm:prSet/>
      <dgm:spPr/>
      <dgm:t>
        <a:bodyPr/>
        <a:lstStyle/>
        <a:p>
          <a:endParaRPr lang="en-US"/>
        </a:p>
      </dgm:t>
    </dgm:pt>
    <dgm:pt modelId="{4B597EE7-984F-4105-8EC6-BDE4A15A4F82}" type="sibTrans" cxnId="{D3384C24-A151-4BD2-B631-79CE34CF02F0}">
      <dgm:prSet/>
      <dgm:spPr/>
      <dgm:t>
        <a:bodyPr/>
        <a:lstStyle/>
        <a:p>
          <a:endParaRPr lang="en-US"/>
        </a:p>
      </dgm:t>
    </dgm:pt>
    <dgm:pt modelId="{8DB46FBF-AC60-4807-AB34-96AC3E0CB9E8}">
      <dgm:prSet/>
      <dgm:spPr/>
      <dgm:t>
        <a:bodyPr/>
        <a:lstStyle/>
        <a:p>
          <a:r>
            <a:rPr lang="en-US"/>
            <a:t>Negotiation end date</a:t>
          </a:r>
        </a:p>
      </dgm:t>
    </dgm:pt>
    <dgm:pt modelId="{458002E8-96CF-41CE-AC77-C7A15A7680CC}" type="parTrans" cxnId="{42CB2E18-176E-4FE4-B5D3-37792C81796D}">
      <dgm:prSet/>
      <dgm:spPr/>
      <dgm:t>
        <a:bodyPr/>
        <a:lstStyle/>
        <a:p>
          <a:endParaRPr lang="en-US"/>
        </a:p>
      </dgm:t>
    </dgm:pt>
    <dgm:pt modelId="{E38891E2-5F9B-45C8-9CDE-89FFBC9F67D8}" type="sibTrans" cxnId="{42CB2E18-176E-4FE4-B5D3-37792C81796D}">
      <dgm:prSet/>
      <dgm:spPr/>
      <dgm:t>
        <a:bodyPr/>
        <a:lstStyle/>
        <a:p>
          <a:endParaRPr lang="en-US"/>
        </a:p>
      </dgm:t>
    </dgm:pt>
    <dgm:pt modelId="{3FE44A23-102E-4A94-8BE8-CB685AFE1B9B}">
      <dgm:prSet/>
      <dgm:spPr/>
      <dgm:t>
        <a:bodyPr/>
        <a:lstStyle/>
        <a:p>
          <a:r>
            <a:rPr lang="en-US" dirty="0"/>
            <a:t>IDR submitted date</a:t>
          </a:r>
        </a:p>
      </dgm:t>
    </dgm:pt>
    <dgm:pt modelId="{F76B303F-1DC5-4F0C-AEF2-1D67723C7355}" type="parTrans" cxnId="{CEEB5EF9-A467-49FF-9DEF-CB73BEEC06EA}">
      <dgm:prSet/>
      <dgm:spPr/>
      <dgm:t>
        <a:bodyPr/>
        <a:lstStyle/>
        <a:p>
          <a:endParaRPr lang="en-US"/>
        </a:p>
      </dgm:t>
    </dgm:pt>
    <dgm:pt modelId="{0EE1E9CC-B4F3-49FD-98A9-E7C81F774E4E}" type="sibTrans" cxnId="{CEEB5EF9-A467-49FF-9DEF-CB73BEEC06EA}">
      <dgm:prSet/>
      <dgm:spPr/>
      <dgm:t>
        <a:bodyPr/>
        <a:lstStyle/>
        <a:p>
          <a:endParaRPr lang="en-US"/>
        </a:p>
      </dgm:t>
    </dgm:pt>
    <dgm:pt modelId="{66B00778-4263-4304-932F-E1083276B569}">
      <dgm:prSet/>
      <dgm:spPr/>
      <dgm:t>
        <a:bodyPr/>
        <a:lstStyle/>
        <a:p>
          <a:r>
            <a:rPr lang="en-US" dirty="0"/>
            <a:t>IDR offer date</a:t>
          </a:r>
        </a:p>
      </dgm:t>
    </dgm:pt>
    <dgm:pt modelId="{AF895E06-2CDE-4842-97FA-CAE6BE6DF18A}" type="parTrans" cxnId="{56BFF509-6FCE-4117-B8E6-88E1C1EA3A33}">
      <dgm:prSet/>
      <dgm:spPr/>
      <dgm:t>
        <a:bodyPr/>
        <a:lstStyle/>
        <a:p>
          <a:endParaRPr lang="en-US"/>
        </a:p>
      </dgm:t>
    </dgm:pt>
    <dgm:pt modelId="{1B220D56-9A76-4CF9-9458-DEED7914121A}" type="sibTrans" cxnId="{56BFF509-6FCE-4117-B8E6-88E1C1EA3A33}">
      <dgm:prSet/>
      <dgm:spPr/>
      <dgm:t>
        <a:bodyPr/>
        <a:lstStyle/>
        <a:p>
          <a:endParaRPr lang="en-US"/>
        </a:p>
      </dgm:t>
    </dgm:pt>
    <dgm:pt modelId="{128D06DB-77A8-490D-A3BF-C5B59E56FA01}" type="pres">
      <dgm:prSet presAssocID="{3B3AB0D2-FB2C-4A1F-B86B-9DD43A70173A}" presName="Name0" presStyleCnt="0">
        <dgm:presLayoutVars>
          <dgm:dir/>
        </dgm:presLayoutVars>
      </dgm:prSet>
      <dgm:spPr/>
    </dgm:pt>
    <dgm:pt modelId="{0DD8A58A-8CD6-41FF-AB3A-598F2420375B}" type="pres">
      <dgm:prSet presAssocID="{0675951E-017A-4387-8747-12BE08085A13}" presName="noChildren" presStyleCnt="0"/>
      <dgm:spPr/>
    </dgm:pt>
    <dgm:pt modelId="{0DDE503E-885F-4159-B77C-B432BF12CCC0}" type="pres">
      <dgm:prSet presAssocID="{0675951E-017A-4387-8747-12BE08085A13}" presName="gap" presStyleCnt="0"/>
      <dgm:spPr/>
    </dgm:pt>
    <dgm:pt modelId="{E5E9F290-347C-445B-91FE-9E3548013E16}" type="pres">
      <dgm:prSet presAssocID="{0675951E-017A-4387-8747-12BE08085A13}" presName="medCircle2" presStyleLbl="vennNode1" presStyleIdx="0" presStyleCnt="7"/>
      <dgm:spPr/>
    </dgm:pt>
    <dgm:pt modelId="{2D15D092-7F63-416F-BE7E-9B9CDF395D9E}" type="pres">
      <dgm:prSet presAssocID="{0675951E-017A-4387-8747-12BE08085A13}" presName="txLvlOnly1" presStyleLbl="revTx" presStyleIdx="0" presStyleCnt="7"/>
      <dgm:spPr/>
    </dgm:pt>
    <dgm:pt modelId="{0D1097F8-D78D-444B-9B3A-9221CDB3BD05}" type="pres">
      <dgm:prSet presAssocID="{44C147CA-07DC-40DA-9706-1FDAFDCCDED0}" presName="noChildren" presStyleCnt="0"/>
      <dgm:spPr/>
    </dgm:pt>
    <dgm:pt modelId="{128B0683-1196-4359-BDF1-0E76097F66FE}" type="pres">
      <dgm:prSet presAssocID="{44C147CA-07DC-40DA-9706-1FDAFDCCDED0}" presName="gap" presStyleCnt="0"/>
      <dgm:spPr/>
    </dgm:pt>
    <dgm:pt modelId="{DDB0E7C3-6D37-4CA9-BAF5-E0F26821240A}" type="pres">
      <dgm:prSet presAssocID="{44C147CA-07DC-40DA-9706-1FDAFDCCDED0}" presName="medCircle2" presStyleLbl="vennNode1" presStyleIdx="1" presStyleCnt="7"/>
      <dgm:spPr/>
    </dgm:pt>
    <dgm:pt modelId="{930DED5F-8F8A-40AB-8B2D-7785B5B9EFB4}" type="pres">
      <dgm:prSet presAssocID="{44C147CA-07DC-40DA-9706-1FDAFDCCDED0}" presName="txLvlOnly1" presStyleLbl="revTx" presStyleIdx="1" presStyleCnt="7"/>
      <dgm:spPr/>
    </dgm:pt>
    <dgm:pt modelId="{7962B9B4-408C-408D-A4BD-0131F75C7860}" type="pres">
      <dgm:prSet presAssocID="{E2FBBB30-6BEE-4665-8DA5-4D5C74C52274}" presName="noChildren" presStyleCnt="0"/>
      <dgm:spPr/>
    </dgm:pt>
    <dgm:pt modelId="{D207EE86-6BE2-4524-9165-E1F22CE88001}" type="pres">
      <dgm:prSet presAssocID="{E2FBBB30-6BEE-4665-8DA5-4D5C74C52274}" presName="gap" presStyleCnt="0"/>
      <dgm:spPr/>
    </dgm:pt>
    <dgm:pt modelId="{59D95DCB-28ED-4BFF-9FE9-6A4DA370322F}" type="pres">
      <dgm:prSet presAssocID="{E2FBBB30-6BEE-4665-8DA5-4D5C74C52274}" presName="medCircle2" presStyleLbl="vennNode1" presStyleIdx="2" presStyleCnt="7"/>
      <dgm:spPr/>
    </dgm:pt>
    <dgm:pt modelId="{BB0F014B-B278-4FB0-8664-80820D9EC76F}" type="pres">
      <dgm:prSet presAssocID="{E2FBBB30-6BEE-4665-8DA5-4D5C74C52274}" presName="txLvlOnly1" presStyleLbl="revTx" presStyleIdx="2" presStyleCnt="7"/>
      <dgm:spPr/>
    </dgm:pt>
    <dgm:pt modelId="{C95A12BF-FF0F-476C-8A49-4A8685C3A78A}" type="pres">
      <dgm:prSet presAssocID="{72543D46-C6D4-4EDE-8881-AC49663C5FBB}" presName="noChildren" presStyleCnt="0"/>
      <dgm:spPr/>
    </dgm:pt>
    <dgm:pt modelId="{7EF12EAC-E83E-4DFA-BB6A-962DFD056C9D}" type="pres">
      <dgm:prSet presAssocID="{72543D46-C6D4-4EDE-8881-AC49663C5FBB}" presName="gap" presStyleCnt="0"/>
      <dgm:spPr/>
    </dgm:pt>
    <dgm:pt modelId="{BC7A40EC-7565-4DCE-A9B1-F9952C68A013}" type="pres">
      <dgm:prSet presAssocID="{72543D46-C6D4-4EDE-8881-AC49663C5FBB}" presName="medCircle2" presStyleLbl="vennNode1" presStyleIdx="3" presStyleCnt="7"/>
      <dgm:spPr/>
    </dgm:pt>
    <dgm:pt modelId="{C78E6986-CE76-422A-945B-8D610BD26616}" type="pres">
      <dgm:prSet presAssocID="{72543D46-C6D4-4EDE-8881-AC49663C5FBB}" presName="txLvlOnly1" presStyleLbl="revTx" presStyleIdx="3" presStyleCnt="7"/>
      <dgm:spPr/>
    </dgm:pt>
    <dgm:pt modelId="{2D84DFA2-39F7-46C2-8D1B-2319F1A887E7}" type="pres">
      <dgm:prSet presAssocID="{8DB46FBF-AC60-4807-AB34-96AC3E0CB9E8}" presName="noChildren" presStyleCnt="0"/>
      <dgm:spPr/>
    </dgm:pt>
    <dgm:pt modelId="{A83C8D63-7DC7-4045-9621-9DE9CD2E60EF}" type="pres">
      <dgm:prSet presAssocID="{8DB46FBF-AC60-4807-AB34-96AC3E0CB9E8}" presName="gap" presStyleCnt="0"/>
      <dgm:spPr/>
    </dgm:pt>
    <dgm:pt modelId="{6B358993-7E24-4849-8CE7-4045F47CF847}" type="pres">
      <dgm:prSet presAssocID="{8DB46FBF-AC60-4807-AB34-96AC3E0CB9E8}" presName="medCircle2" presStyleLbl="vennNode1" presStyleIdx="4" presStyleCnt="7"/>
      <dgm:spPr/>
    </dgm:pt>
    <dgm:pt modelId="{CF28479E-D825-411C-A367-169BAA7B2423}" type="pres">
      <dgm:prSet presAssocID="{8DB46FBF-AC60-4807-AB34-96AC3E0CB9E8}" presName="txLvlOnly1" presStyleLbl="revTx" presStyleIdx="4" presStyleCnt="7"/>
      <dgm:spPr/>
    </dgm:pt>
    <dgm:pt modelId="{B8A1D243-89A1-48FB-9685-728D62D11ADF}" type="pres">
      <dgm:prSet presAssocID="{3FE44A23-102E-4A94-8BE8-CB685AFE1B9B}" presName="noChildren" presStyleCnt="0"/>
      <dgm:spPr/>
    </dgm:pt>
    <dgm:pt modelId="{2D7AD444-1C80-4A49-9877-D80122612254}" type="pres">
      <dgm:prSet presAssocID="{3FE44A23-102E-4A94-8BE8-CB685AFE1B9B}" presName="gap" presStyleCnt="0"/>
      <dgm:spPr/>
    </dgm:pt>
    <dgm:pt modelId="{8E69A85E-ACDC-4681-8D60-2F81769BC083}" type="pres">
      <dgm:prSet presAssocID="{3FE44A23-102E-4A94-8BE8-CB685AFE1B9B}" presName="medCircle2" presStyleLbl="vennNode1" presStyleIdx="5" presStyleCnt="7"/>
      <dgm:spPr/>
    </dgm:pt>
    <dgm:pt modelId="{5BBFEFB3-B483-4C44-8E78-10A789841D05}" type="pres">
      <dgm:prSet presAssocID="{3FE44A23-102E-4A94-8BE8-CB685AFE1B9B}" presName="txLvlOnly1" presStyleLbl="revTx" presStyleIdx="5" presStyleCnt="7"/>
      <dgm:spPr/>
    </dgm:pt>
    <dgm:pt modelId="{822F029D-101E-472C-B3AC-553BEDF63964}" type="pres">
      <dgm:prSet presAssocID="{66B00778-4263-4304-932F-E1083276B569}" presName="noChildren" presStyleCnt="0"/>
      <dgm:spPr/>
    </dgm:pt>
    <dgm:pt modelId="{DAF7AC08-5337-491E-9CE4-F85CBE1E3331}" type="pres">
      <dgm:prSet presAssocID="{66B00778-4263-4304-932F-E1083276B569}" presName="gap" presStyleCnt="0"/>
      <dgm:spPr/>
    </dgm:pt>
    <dgm:pt modelId="{FC2BE778-AFF8-4CEA-89BB-3EC44F6B7108}" type="pres">
      <dgm:prSet presAssocID="{66B00778-4263-4304-932F-E1083276B569}" presName="medCircle2" presStyleLbl="vennNode1" presStyleIdx="6" presStyleCnt="7"/>
      <dgm:spPr/>
    </dgm:pt>
    <dgm:pt modelId="{10A5AB71-15FD-4D63-9FF4-B01A51941777}" type="pres">
      <dgm:prSet presAssocID="{66B00778-4263-4304-932F-E1083276B569}" presName="txLvlOnly1" presStyleLbl="revTx" presStyleIdx="6" presStyleCnt="7"/>
      <dgm:spPr/>
    </dgm:pt>
  </dgm:ptLst>
  <dgm:cxnLst>
    <dgm:cxn modelId="{56BFF509-6FCE-4117-B8E6-88E1C1EA3A33}" srcId="{3B3AB0D2-FB2C-4A1F-B86B-9DD43A70173A}" destId="{66B00778-4263-4304-932F-E1083276B569}" srcOrd="6" destOrd="0" parTransId="{AF895E06-2CDE-4842-97FA-CAE6BE6DF18A}" sibTransId="{1B220D56-9A76-4CF9-9458-DEED7914121A}"/>
    <dgm:cxn modelId="{42CB2E18-176E-4FE4-B5D3-37792C81796D}" srcId="{3B3AB0D2-FB2C-4A1F-B86B-9DD43A70173A}" destId="{8DB46FBF-AC60-4807-AB34-96AC3E0CB9E8}" srcOrd="4" destOrd="0" parTransId="{458002E8-96CF-41CE-AC77-C7A15A7680CC}" sibTransId="{E38891E2-5F9B-45C8-9CDE-89FFBC9F67D8}"/>
    <dgm:cxn modelId="{D3384C24-A151-4BD2-B631-79CE34CF02F0}" srcId="{3B3AB0D2-FB2C-4A1F-B86B-9DD43A70173A}" destId="{72543D46-C6D4-4EDE-8881-AC49663C5FBB}" srcOrd="3" destOrd="0" parTransId="{4C14D5EE-9A0A-4372-947E-9D4A25ADDD47}" sibTransId="{4B597EE7-984F-4105-8EC6-BDE4A15A4F82}"/>
    <dgm:cxn modelId="{4786C834-FD60-4B50-AE0B-C2C6BF441668}" type="presOf" srcId="{44C147CA-07DC-40DA-9706-1FDAFDCCDED0}" destId="{930DED5F-8F8A-40AB-8B2D-7785B5B9EFB4}" srcOrd="0" destOrd="0" presId="urn:microsoft.com/office/officeart/2008/layout/VerticalCircleList"/>
    <dgm:cxn modelId="{4DD3A55E-3693-4056-802A-B410CC786EDB}" type="presOf" srcId="{8DB46FBF-AC60-4807-AB34-96AC3E0CB9E8}" destId="{CF28479E-D825-411C-A367-169BAA7B2423}" srcOrd="0" destOrd="0" presId="urn:microsoft.com/office/officeart/2008/layout/VerticalCircleList"/>
    <dgm:cxn modelId="{E6CFE562-292B-49C4-889C-6CB025C792A1}" srcId="{3B3AB0D2-FB2C-4A1F-B86B-9DD43A70173A}" destId="{E2FBBB30-6BEE-4665-8DA5-4D5C74C52274}" srcOrd="2" destOrd="0" parTransId="{B2E4D69F-A3C4-479D-8578-C6ED25874524}" sibTransId="{DBA45F86-C719-4549-8931-483C102F8B90}"/>
    <dgm:cxn modelId="{BF31246E-5475-4014-97E3-609961187D28}" type="presOf" srcId="{E2FBBB30-6BEE-4665-8DA5-4D5C74C52274}" destId="{BB0F014B-B278-4FB0-8664-80820D9EC76F}" srcOrd="0" destOrd="0" presId="urn:microsoft.com/office/officeart/2008/layout/VerticalCircleList"/>
    <dgm:cxn modelId="{52E7974E-2784-46B8-A6E2-2505491D315F}" type="presOf" srcId="{3B3AB0D2-FB2C-4A1F-B86B-9DD43A70173A}" destId="{128D06DB-77A8-490D-A3BF-C5B59E56FA01}" srcOrd="0" destOrd="0" presId="urn:microsoft.com/office/officeart/2008/layout/VerticalCircleList"/>
    <dgm:cxn modelId="{F02BDBA6-274D-425E-8099-C63E414462B3}" srcId="{3B3AB0D2-FB2C-4A1F-B86B-9DD43A70173A}" destId="{44C147CA-07DC-40DA-9706-1FDAFDCCDED0}" srcOrd="1" destOrd="0" parTransId="{DE0DA348-E616-4CE2-BEF5-748F92B48DE3}" sibTransId="{6521F288-B67D-4C94-B6B5-ED7A37333D1A}"/>
    <dgm:cxn modelId="{E3FF66C8-1C31-4EB6-B896-C527FADC6249}" srcId="{3B3AB0D2-FB2C-4A1F-B86B-9DD43A70173A}" destId="{0675951E-017A-4387-8747-12BE08085A13}" srcOrd="0" destOrd="0" parTransId="{5A5674AF-1338-434F-8FE3-C4F5FB7DD807}" sibTransId="{784D293B-0C92-4EE3-9ED8-3C4360C0B400}"/>
    <dgm:cxn modelId="{A71329CA-55F8-441C-9984-C02A96102A88}" type="presOf" srcId="{72543D46-C6D4-4EDE-8881-AC49663C5FBB}" destId="{C78E6986-CE76-422A-945B-8D610BD26616}" srcOrd="0" destOrd="0" presId="urn:microsoft.com/office/officeart/2008/layout/VerticalCircleList"/>
    <dgm:cxn modelId="{59ED43D2-CB0F-496A-86D5-0C584EC56E1E}" type="presOf" srcId="{0675951E-017A-4387-8747-12BE08085A13}" destId="{2D15D092-7F63-416F-BE7E-9B9CDF395D9E}" srcOrd="0" destOrd="0" presId="urn:microsoft.com/office/officeart/2008/layout/VerticalCircleList"/>
    <dgm:cxn modelId="{9EB140D9-7C5E-4F60-A5EF-ACCCAC527173}" type="presOf" srcId="{3FE44A23-102E-4A94-8BE8-CB685AFE1B9B}" destId="{5BBFEFB3-B483-4C44-8E78-10A789841D05}" srcOrd="0" destOrd="0" presId="urn:microsoft.com/office/officeart/2008/layout/VerticalCircleList"/>
    <dgm:cxn modelId="{F5404EEE-A853-46F9-98A4-69C0A67E2F4D}" type="presOf" srcId="{66B00778-4263-4304-932F-E1083276B569}" destId="{10A5AB71-15FD-4D63-9FF4-B01A51941777}" srcOrd="0" destOrd="0" presId="urn:microsoft.com/office/officeart/2008/layout/VerticalCircleList"/>
    <dgm:cxn modelId="{CEEB5EF9-A467-49FF-9DEF-CB73BEEC06EA}" srcId="{3B3AB0D2-FB2C-4A1F-B86B-9DD43A70173A}" destId="{3FE44A23-102E-4A94-8BE8-CB685AFE1B9B}" srcOrd="5" destOrd="0" parTransId="{F76B303F-1DC5-4F0C-AEF2-1D67723C7355}" sibTransId="{0EE1E9CC-B4F3-49FD-98A9-E7C81F774E4E}"/>
    <dgm:cxn modelId="{444A0DF1-18F4-4A13-950B-9A3C3253EF6A}" type="presParOf" srcId="{128D06DB-77A8-490D-A3BF-C5B59E56FA01}" destId="{0DD8A58A-8CD6-41FF-AB3A-598F2420375B}" srcOrd="0" destOrd="0" presId="urn:microsoft.com/office/officeart/2008/layout/VerticalCircleList"/>
    <dgm:cxn modelId="{2A5132E0-9A83-4F7F-9F5E-F3F007FA7BF5}" type="presParOf" srcId="{0DD8A58A-8CD6-41FF-AB3A-598F2420375B}" destId="{0DDE503E-885F-4159-B77C-B432BF12CCC0}" srcOrd="0" destOrd="0" presId="urn:microsoft.com/office/officeart/2008/layout/VerticalCircleList"/>
    <dgm:cxn modelId="{AEC3C1A9-A4AF-4F6A-871E-48376183A31F}" type="presParOf" srcId="{0DD8A58A-8CD6-41FF-AB3A-598F2420375B}" destId="{E5E9F290-347C-445B-91FE-9E3548013E16}" srcOrd="1" destOrd="0" presId="urn:microsoft.com/office/officeart/2008/layout/VerticalCircleList"/>
    <dgm:cxn modelId="{00F27066-2C09-40E9-B1B7-D857BBEDE6B8}" type="presParOf" srcId="{0DD8A58A-8CD6-41FF-AB3A-598F2420375B}" destId="{2D15D092-7F63-416F-BE7E-9B9CDF395D9E}" srcOrd="2" destOrd="0" presId="urn:microsoft.com/office/officeart/2008/layout/VerticalCircleList"/>
    <dgm:cxn modelId="{E1EBBCEA-6DD2-425E-BD5C-53F387C07AC0}" type="presParOf" srcId="{128D06DB-77A8-490D-A3BF-C5B59E56FA01}" destId="{0D1097F8-D78D-444B-9B3A-9221CDB3BD05}" srcOrd="1" destOrd="0" presId="urn:microsoft.com/office/officeart/2008/layout/VerticalCircleList"/>
    <dgm:cxn modelId="{5752743A-8FDA-4717-B9A9-1778B8B58AEE}" type="presParOf" srcId="{0D1097F8-D78D-444B-9B3A-9221CDB3BD05}" destId="{128B0683-1196-4359-BDF1-0E76097F66FE}" srcOrd="0" destOrd="0" presId="urn:microsoft.com/office/officeart/2008/layout/VerticalCircleList"/>
    <dgm:cxn modelId="{60AA3A9E-69A8-43F8-AA63-D0AC5C2C0972}" type="presParOf" srcId="{0D1097F8-D78D-444B-9B3A-9221CDB3BD05}" destId="{DDB0E7C3-6D37-4CA9-BAF5-E0F26821240A}" srcOrd="1" destOrd="0" presId="urn:microsoft.com/office/officeart/2008/layout/VerticalCircleList"/>
    <dgm:cxn modelId="{FCDB4CEC-FD7F-4480-8E95-BF5DD044B621}" type="presParOf" srcId="{0D1097F8-D78D-444B-9B3A-9221CDB3BD05}" destId="{930DED5F-8F8A-40AB-8B2D-7785B5B9EFB4}" srcOrd="2" destOrd="0" presId="urn:microsoft.com/office/officeart/2008/layout/VerticalCircleList"/>
    <dgm:cxn modelId="{3BCAF9EC-47FC-481A-83EF-878113BDDD90}" type="presParOf" srcId="{128D06DB-77A8-490D-A3BF-C5B59E56FA01}" destId="{7962B9B4-408C-408D-A4BD-0131F75C7860}" srcOrd="2" destOrd="0" presId="urn:microsoft.com/office/officeart/2008/layout/VerticalCircleList"/>
    <dgm:cxn modelId="{A7E97BB7-981A-4B4A-B77D-F60295748C24}" type="presParOf" srcId="{7962B9B4-408C-408D-A4BD-0131F75C7860}" destId="{D207EE86-6BE2-4524-9165-E1F22CE88001}" srcOrd="0" destOrd="0" presId="urn:microsoft.com/office/officeart/2008/layout/VerticalCircleList"/>
    <dgm:cxn modelId="{804AC4E9-D48E-4C58-8F51-00C0B2B9AB32}" type="presParOf" srcId="{7962B9B4-408C-408D-A4BD-0131F75C7860}" destId="{59D95DCB-28ED-4BFF-9FE9-6A4DA370322F}" srcOrd="1" destOrd="0" presId="urn:microsoft.com/office/officeart/2008/layout/VerticalCircleList"/>
    <dgm:cxn modelId="{8EA285F5-9FBC-4157-B4FE-8BD549506D2B}" type="presParOf" srcId="{7962B9B4-408C-408D-A4BD-0131F75C7860}" destId="{BB0F014B-B278-4FB0-8664-80820D9EC76F}" srcOrd="2" destOrd="0" presId="urn:microsoft.com/office/officeart/2008/layout/VerticalCircleList"/>
    <dgm:cxn modelId="{53CF9C28-4BC7-4B6B-84B2-3A5F5EE54931}" type="presParOf" srcId="{128D06DB-77A8-490D-A3BF-C5B59E56FA01}" destId="{C95A12BF-FF0F-476C-8A49-4A8685C3A78A}" srcOrd="3" destOrd="0" presId="urn:microsoft.com/office/officeart/2008/layout/VerticalCircleList"/>
    <dgm:cxn modelId="{172D2129-330A-4D0F-8445-6FB521B5AD64}" type="presParOf" srcId="{C95A12BF-FF0F-476C-8A49-4A8685C3A78A}" destId="{7EF12EAC-E83E-4DFA-BB6A-962DFD056C9D}" srcOrd="0" destOrd="0" presId="urn:microsoft.com/office/officeart/2008/layout/VerticalCircleList"/>
    <dgm:cxn modelId="{18A9E6DC-76AE-4192-9754-14C917F4012B}" type="presParOf" srcId="{C95A12BF-FF0F-476C-8A49-4A8685C3A78A}" destId="{BC7A40EC-7565-4DCE-A9B1-F9952C68A013}" srcOrd="1" destOrd="0" presId="urn:microsoft.com/office/officeart/2008/layout/VerticalCircleList"/>
    <dgm:cxn modelId="{2C320E4B-B1FC-4C3B-8CE9-A48ED5E15826}" type="presParOf" srcId="{C95A12BF-FF0F-476C-8A49-4A8685C3A78A}" destId="{C78E6986-CE76-422A-945B-8D610BD26616}" srcOrd="2" destOrd="0" presId="urn:microsoft.com/office/officeart/2008/layout/VerticalCircleList"/>
    <dgm:cxn modelId="{F215F6F9-35E8-4662-B433-4BCE657048A6}" type="presParOf" srcId="{128D06DB-77A8-490D-A3BF-C5B59E56FA01}" destId="{2D84DFA2-39F7-46C2-8D1B-2319F1A887E7}" srcOrd="4" destOrd="0" presId="urn:microsoft.com/office/officeart/2008/layout/VerticalCircleList"/>
    <dgm:cxn modelId="{4B66EF97-D9BC-4F8A-9885-D2CBBAC87BEB}" type="presParOf" srcId="{2D84DFA2-39F7-46C2-8D1B-2319F1A887E7}" destId="{A83C8D63-7DC7-4045-9621-9DE9CD2E60EF}" srcOrd="0" destOrd="0" presId="urn:microsoft.com/office/officeart/2008/layout/VerticalCircleList"/>
    <dgm:cxn modelId="{A7AFD5AB-C4FB-48AF-AD58-CE6D183E1FC3}" type="presParOf" srcId="{2D84DFA2-39F7-46C2-8D1B-2319F1A887E7}" destId="{6B358993-7E24-4849-8CE7-4045F47CF847}" srcOrd="1" destOrd="0" presId="urn:microsoft.com/office/officeart/2008/layout/VerticalCircleList"/>
    <dgm:cxn modelId="{C5315CE2-4C19-4E60-86D9-50E1F9E5DAD6}" type="presParOf" srcId="{2D84DFA2-39F7-46C2-8D1B-2319F1A887E7}" destId="{CF28479E-D825-411C-A367-169BAA7B2423}" srcOrd="2" destOrd="0" presId="urn:microsoft.com/office/officeart/2008/layout/VerticalCircleList"/>
    <dgm:cxn modelId="{CFB7F8FA-4BAB-450C-8E17-00CF803C481D}" type="presParOf" srcId="{128D06DB-77A8-490D-A3BF-C5B59E56FA01}" destId="{B8A1D243-89A1-48FB-9685-728D62D11ADF}" srcOrd="5" destOrd="0" presId="urn:microsoft.com/office/officeart/2008/layout/VerticalCircleList"/>
    <dgm:cxn modelId="{8D1BA463-F831-4EB8-A811-0AAF6560D8CB}" type="presParOf" srcId="{B8A1D243-89A1-48FB-9685-728D62D11ADF}" destId="{2D7AD444-1C80-4A49-9877-D80122612254}" srcOrd="0" destOrd="0" presId="urn:microsoft.com/office/officeart/2008/layout/VerticalCircleList"/>
    <dgm:cxn modelId="{80BDBA3E-6BA4-4560-869E-A5CD503F83CF}" type="presParOf" srcId="{B8A1D243-89A1-48FB-9685-728D62D11ADF}" destId="{8E69A85E-ACDC-4681-8D60-2F81769BC083}" srcOrd="1" destOrd="0" presId="urn:microsoft.com/office/officeart/2008/layout/VerticalCircleList"/>
    <dgm:cxn modelId="{8CD3CB97-16D7-41DD-8428-5EED257D4DD6}" type="presParOf" srcId="{B8A1D243-89A1-48FB-9685-728D62D11ADF}" destId="{5BBFEFB3-B483-4C44-8E78-10A789841D05}" srcOrd="2" destOrd="0" presId="urn:microsoft.com/office/officeart/2008/layout/VerticalCircleList"/>
    <dgm:cxn modelId="{6D049FCA-B159-4690-9694-A8EB9C38DD27}" type="presParOf" srcId="{128D06DB-77A8-490D-A3BF-C5B59E56FA01}" destId="{822F029D-101E-472C-B3AC-553BEDF63964}" srcOrd="6" destOrd="0" presId="urn:microsoft.com/office/officeart/2008/layout/VerticalCircleList"/>
    <dgm:cxn modelId="{57D05E61-7FF0-43AA-8D4B-D63C8FF46F48}" type="presParOf" srcId="{822F029D-101E-472C-B3AC-553BEDF63964}" destId="{DAF7AC08-5337-491E-9CE4-F85CBE1E3331}" srcOrd="0" destOrd="0" presId="urn:microsoft.com/office/officeart/2008/layout/VerticalCircleList"/>
    <dgm:cxn modelId="{CFEF47F9-97AC-46E6-A983-4A55CED1CA8E}" type="presParOf" srcId="{822F029D-101E-472C-B3AC-553BEDF63964}" destId="{FC2BE778-AFF8-4CEA-89BB-3EC44F6B7108}" srcOrd="1" destOrd="0" presId="urn:microsoft.com/office/officeart/2008/layout/VerticalCircleList"/>
    <dgm:cxn modelId="{560439ED-352A-43B4-A547-19401E4EEAD6}" type="presParOf" srcId="{822F029D-101E-472C-B3AC-553BEDF63964}" destId="{10A5AB71-15FD-4D63-9FF4-B01A51941777}" srcOrd="2" destOrd="0" presId="urn:microsoft.com/office/officeart/2008/layout/Vertical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5F4E8A7-8051-4F8A-B0F7-F8751681213F}" type="doc">
      <dgm:prSet loTypeId="urn:microsoft.com/office/officeart/2008/layout/VerticalCircleList" loCatId="list" qsTypeId="urn:microsoft.com/office/officeart/2005/8/quickstyle/simple1" qsCatId="simple" csTypeId="urn:microsoft.com/office/officeart/2005/8/colors/accent1_2" csCatId="accent1" phldr="1"/>
      <dgm:spPr/>
      <dgm:t>
        <a:bodyPr/>
        <a:lstStyle/>
        <a:p>
          <a:endParaRPr lang="en-US"/>
        </a:p>
      </dgm:t>
    </dgm:pt>
    <dgm:pt modelId="{1EA63038-6344-4D48-AFA6-C4C18DABEFE9}">
      <dgm:prSet phldrT="[Text]"/>
      <dgm:spPr/>
      <dgm:t>
        <a:bodyPr/>
        <a:lstStyle/>
        <a:p>
          <a:r>
            <a:rPr lang="en-US"/>
            <a:t>IDR Conflict Period end date</a:t>
          </a:r>
          <a:endParaRPr lang="en-US" dirty="0"/>
        </a:p>
      </dgm:t>
    </dgm:pt>
    <dgm:pt modelId="{1521F1E2-2F55-47F7-8DDC-7A0A877656CF}" type="parTrans" cxnId="{7994ABF2-CF01-4C6F-9116-9BC574EAF132}">
      <dgm:prSet/>
      <dgm:spPr/>
      <dgm:t>
        <a:bodyPr/>
        <a:lstStyle/>
        <a:p>
          <a:endParaRPr lang="en-US"/>
        </a:p>
      </dgm:t>
    </dgm:pt>
    <dgm:pt modelId="{AF5E4505-FF94-4BFB-868C-CE3C876013C4}" type="sibTrans" cxnId="{7994ABF2-CF01-4C6F-9116-9BC574EAF132}">
      <dgm:prSet/>
      <dgm:spPr/>
      <dgm:t>
        <a:bodyPr/>
        <a:lstStyle/>
        <a:p>
          <a:endParaRPr lang="en-US"/>
        </a:p>
      </dgm:t>
    </dgm:pt>
    <dgm:pt modelId="{17971A29-7497-4116-9715-0FA5BAE1D9E7}">
      <dgm:prSet/>
      <dgm:spPr/>
      <dgm:t>
        <a:bodyPr/>
        <a:lstStyle/>
        <a:p>
          <a:r>
            <a:rPr lang="en-US" dirty="0"/>
            <a:t>IDR arbitrator selected date</a:t>
          </a:r>
        </a:p>
      </dgm:t>
    </dgm:pt>
    <dgm:pt modelId="{F099D906-3932-4786-B380-1CA856D595AF}" type="parTrans" cxnId="{D52285C6-4DB5-49F5-A437-5FEC196864AE}">
      <dgm:prSet/>
      <dgm:spPr/>
      <dgm:t>
        <a:bodyPr/>
        <a:lstStyle/>
        <a:p>
          <a:endParaRPr lang="en-US"/>
        </a:p>
      </dgm:t>
    </dgm:pt>
    <dgm:pt modelId="{592A3D6D-5807-4D18-8E87-D8A6CC912B01}" type="sibTrans" cxnId="{D52285C6-4DB5-49F5-A437-5FEC196864AE}">
      <dgm:prSet/>
      <dgm:spPr/>
      <dgm:t>
        <a:bodyPr/>
        <a:lstStyle/>
        <a:p>
          <a:endParaRPr lang="en-US"/>
        </a:p>
      </dgm:t>
    </dgm:pt>
    <dgm:pt modelId="{0D7C9D00-F2D1-4AE1-9E09-D5AF8F6D6586}">
      <dgm:prSet/>
      <dgm:spPr/>
      <dgm:t>
        <a:bodyPr/>
        <a:lstStyle/>
        <a:p>
          <a:r>
            <a:rPr lang="en-US" dirty="0"/>
            <a:t>Cool off period start date</a:t>
          </a:r>
        </a:p>
      </dgm:t>
    </dgm:pt>
    <dgm:pt modelId="{60BB19DA-0972-4B27-A5C0-8271CA680FFE}" type="parTrans" cxnId="{21BDD291-DA01-4ACB-9A74-1AABF7AD239F}">
      <dgm:prSet/>
      <dgm:spPr/>
      <dgm:t>
        <a:bodyPr/>
        <a:lstStyle/>
        <a:p>
          <a:endParaRPr lang="en-US"/>
        </a:p>
      </dgm:t>
    </dgm:pt>
    <dgm:pt modelId="{52D6E9B8-BF22-4BF2-9B3E-0D18EDFD58A3}" type="sibTrans" cxnId="{21BDD291-DA01-4ACB-9A74-1AABF7AD239F}">
      <dgm:prSet/>
      <dgm:spPr/>
      <dgm:t>
        <a:bodyPr/>
        <a:lstStyle/>
        <a:p>
          <a:endParaRPr lang="en-US"/>
        </a:p>
      </dgm:t>
    </dgm:pt>
    <dgm:pt modelId="{6372AE02-4584-4309-8FDF-711195A08D81}">
      <dgm:prSet/>
      <dgm:spPr/>
      <dgm:t>
        <a:bodyPr/>
        <a:lstStyle/>
        <a:p>
          <a:r>
            <a:rPr lang="en-US" dirty="0"/>
            <a:t>Final payment due date</a:t>
          </a:r>
        </a:p>
      </dgm:t>
    </dgm:pt>
    <dgm:pt modelId="{5E230228-0268-4BD9-9173-18454431F3A0}" type="parTrans" cxnId="{2C209CA3-CC9F-4239-971F-8A4777AACEC6}">
      <dgm:prSet/>
      <dgm:spPr/>
      <dgm:t>
        <a:bodyPr/>
        <a:lstStyle/>
        <a:p>
          <a:endParaRPr lang="en-US"/>
        </a:p>
      </dgm:t>
    </dgm:pt>
    <dgm:pt modelId="{C3BA4265-0020-479E-8A11-9A65C2D667DD}" type="sibTrans" cxnId="{2C209CA3-CC9F-4239-971F-8A4777AACEC6}">
      <dgm:prSet/>
      <dgm:spPr/>
      <dgm:t>
        <a:bodyPr/>
        <a:lstStyle/>
        <a:p>
          <a:endParaRPr lang="en-US"/>
        </a:p>
      </dgm:t>
    </dgm:pt>
    <dgm:pt modelId="{6BF3D2A2-CF9C-44B1-95C5-F4985F8EDF33}">
      <dgm:prSet/>
      <dgm:spPr/>
      <dgm:t>
        <a:bodyPr/>
        <a:lstStyle/>
        <a:p>
          <a:r>
            <a:rPr lang="en-US" dirty="0"/>
            <a:t>Healthplan negotiation offer ($)</a:t>
          </a:r>
        </a:p>
      </dgm:t>
    </dgm:pt>
    <dgm:pt modelId="{2208FA2A-C9C8-46BF-AF31-0A60A5FDBB74}" type="parTrans" cxnId="{A8DFCFD2-BF69-42CF-AEFE-541856BA975C}">
      <dgm:prSet/>
      <dgm:spPr/>
      <dgm:t>
        <a:bodyPr/>
        <a:lstStyle/>
        <a:p>
          <a:endParaRPr lang="en-US"/>
        </a:p>
      </dgm:t>
    </dgm:pt>
    <dgm:pt modelId="{B1270FEF-8FF6-4510-B881-DA664305F74B}" type="sibTrans" cxnId="{A8DFCFD2-BF69-42CF-AEFE-541856BA975C}">
      <dgm:prSet/>
      <dgm:spPr/>
      <dgm:t>
        <a:bodyPr/>
        <a:lstStyle/>
        <a:p>
          <a:endParaRPr lang="en-US"/>
        </a:p>
      </dgm:t>
    </dgm:pt>
    <dgm:pt modelId="{E257DA6F-2ECC-43C9-B981-C4E9A8F6E6A4}">
      <dgm:prSet/>
      <dgm:spPr/>
      <dgm:t>
        <a:bodyPr/>
        <a:lstStyle/>
        <a:p>
          <a:r>
            <a:rPr lang="en-US" dirty="0"/>
            <a:t>Arbitrator</a:t>
          </a:r>
        </a:p>
      </dgm:t>
    </dgm:pt>
    <dgm:pt modelId="{8BC42F15-A7A4-4EC9-9B62-0589C9CE76E5}" type="parTrans" cxnId="{27A56949-6B72-4F46-AF6F-7E8E74739EAE}">
      <dgm:prSet/>
      <dgm:spPr/>
      <dgm:t>
        <a:bodyPr/>
        <a:lstStyle/>
        <a:p>
          <a:endParaRPr lang="en-US"/>
        </a:p>
      </dgm:t>
    </dgm:pt>
    <dgm:pt modelId="{815AACDC-78DD-4240-842B-0CF7BDA1C377}" type="sibTrans" cxnId="{27A56949-6B72-4F46-AF6F-7E8E74739EAE}">
      <dgm:prSet/>
      <dgm:spPr/>
      <dgm:t>
        <a:bodyPr/>
        <a:lstStyle/>
        <a:p>
          <a:endParaRPr lang="en-US"/>
        </a:p>
      </dgm:t>
    </dgm:pt>
    <dgm:pt modelId="{0574D32A-ED97-44C3-9FEF-9171C61DCC0E}">
      <dgm:prSet/>
      <dgm:spPr/>
      <dgm:t>
        <a:bodyPr/>
        <a:lstStyle/>
        <a:p>
          <a:r>
            <a:rPr lang="en-US" dirty="0"/>
            <a:t>And 10+ more standard values</a:t>
          </a:r>
        </a:p>
      </dgm:t>
    </dgm:pt>
    <dgm:pt modelId="{8898EF8A-7D75-4A41-A21F-F79518766B5C}" type="parTrans" cxnId="{A8A47E78-B9AE-4DF3-9A73-6B1E16FA91BB}">
      <dgm:prSet/>
      <dgm:spPr/>
      <dgm:t>
        <a:bodyPr/>
        <a:lstStyle/>
        <a:p>
          <a:endParaRPr lang="en-US"/>
        </a:p>
      </dgm:t>
    </dgm:pt>
    <dgm:pt modelId="{DDE82261-BFA9-4D92-A2B8-37439A1EAC60}" type="sibTrans" cxnId="{A8A47E78-B9AE-4DF3-9A73-6B1E16FA91BB}">
      <dgm:prSet/>
      <dgm:spPr/>
      <dgm:t>
        <a:bodyPr/>
        <a:lstStyle/>
        <a:p>
          <a:endParaRPr lang="en-US"/>
        </a:p>
      </dgm:t>
    </dgm:pt>
    <dgm:pt modelId="{C985DDA5-E8F1-4DDD-96D9-686699381D49}" type="pres">
      <dgm:prSet presAssocID="{05F4E8A7-8051-4F8A-B0F7-F8751681213F}" presName="Name0" presStyleCnt="0">
        <dgm:presLayoutVars>
          <dgm:dir/>
        </dgm:presLayoutVars>
      </dgm:prSet>
      <dgm:spPr/>
    </dgm:pt>
    <dgm:pt modelId="{A3173E9C-CE15-4B4C-89C4-E9FFADE26F66}" type="pres">
      <dgm:prSet presAssocID="{1EA63038-6344-4D48-AFA6-C4C18DABEFE9}" presName="noChildren" presStyleCnt="0"/>
      <dgm:spPr/>
    </dgm:pt>
    <dgm:pt modelId="{2494ED16-DB66-48C6-B187-B8B3FDBE7B99}" type="pres">
      <dgm:prSet presAssocID="{1EA63038-6344-4D48-AFA6-C4C18DABEFE9}" presName="gap" presStyleCnt="0"/>
      <dgm:spPr/>
    </dgm:pt>
    <dgm:pt modelId="{FEED10A6-4797-4265-8BC9-1073838279CB}" type="pres">
      <dgm:prSet presAssocID="{1EA63038-6344-4D48-AFA6-C4C18DABEFE9}" presName="medCircle2" presStyleLbl="vennNode1" presStyleIdx="0" presStyleCnt="7"/>
      <dgm:spPr/>
    </dgm:pt>
    <dgm:pt modelId="{7DD1BDB4-BDD9-41EA-A40A-EE9BAAE20FDF}" type="pres">
      <dgm:prSet presAssocID="{1EA63038-6344-4D48-AFA6-C4C18DABEFE9}" presName="txLvlOnly1" presStyleLbl="revTx" presStyleIdx="0" presStyleCnt="7"/>
      <dgm:spPr/>
    </dgm:pt>
    <dgm:pt modelId="{8440B23A-E710-4435-BC34-ACDBE36F0844}" type="pres">
      <dgm:prSet presAssocID="{17971A29-7497-4116-9715-0FA5BAE1D9E7}" presName="noChildren" presStyleCnt="0"/>
      <dgm:spPr/>
    </dgm:pt>
    <dgm:pt modelId="{0778C5B2-7A5E-4DA7-AD8E-0151475C289B}" type="pres">
      <dgm:prSet presAssocID="{17971A29-7497-4116-9715-0FA5BAE1D9E7}" presName="gap" presStyleCnt="0"/>
      <dgm:spPr/>
    </dgm:pt>
    <dgm:pt modelId="{2DD846AE-8DA4-4B2E-B751-B232FB5D52D3}" type="pres">
      <dgm:prSet presAssocID="{17971A29-7497-4116-9715-0FA5BAE1D9E7}" presName="medCircle2" presStyleLbl="vennNode1" presStyleIdx="1" presStyleCnt="7"/>
      <dgm:spPr/>
    </dgm:pt>
    <dgm:pt modelId="{6CBC0CE5-83C7-4739-9143-41EE7991BEBD}" type="pres">
      <dgm:prSet presAssocID="{17971A29-7497-4116-9715-0FA5BAE1D9E7}" presName="txLvlOnly1" presStyleLbl="revTx" presStyleIdx="1" presStyleCnt="7"/>
      <dgm:spPr/>
    </dgm:pt>
    <dgm:pt modelId="{6A8CB339-43AF-4D2D-AFF5-83BD9B9200A9}" type="pres">
      <dgm:prSet presAssocID="{0D7C9D00-F2D1-4AE1-9E09-D5AF8F6D6586}" presName="noChildren" presStyleCnt="0"/>
      <dgm:spPr/>
    </dgm:pt>
    <dgm:pt modelId="{316EC198-9D43-4EA4-B7AB-43E3ADF05E4E}" type="pres">
      <dgm:prSet presAssocID="{0D7C9D00-F2D1-4AE1-9E09-D5AF8F6D6586}" presName="gap" presStyleCnt="0"/>
      <dgm:spPr/>
    </dgm:pt>
    <dgm:pt modelId="{C67E8A3C-B500-43FF-A5B0-1F8BD57C38CF}" type="pres">
      <dgm:prSet presAssocID="{0D7C9D00-F2D1-4AE1-9E09-D5AF8F6D6586}" presName="medCircle2" presStyleLbl="vennNode1" presStyleIdx="2" presStyleCnt="7"/>
      <dgm:spPr/>
    </dgm:pt>
    <dgm:pt modelId="{3C3BC0AE-1D1D-4CE8-8B90-86E28E35F0E6}" type="pres">
      <dgm:prSet presAssocID="{0D7C9D00-F2D1-4AE1-9E09-D5AF8F6D6586}" presName="txLvlOnly1" presStyleLbl="revTx" presStyleIdx="2" presStyleCnt="7"/>
      <dgm:spPr/>
    </dgm:pt>
    <dgm:pt modelId="{DAA40516-361C-4F46-AEB8-A511EF8FEC31}" type="pres">
      <dgm:prSet presAssocID="{6372AE02-4584-4309-8FDF-711195A08D81}" presName="noChildren" presStyleCnt="0"/>
      <dgm:spPr/>
    </dgm:pt>
    <dgm:pt modelId="{5175D00E-1A54-438D-BEE6-BB9AEFD527F3}" type="pres">
      <dgm:prSet presAssocID="{6372AE02-4584-4309-8FDF-711195A08D81}" presName="gap" presStyleCnt="0"/>
      <dgm:spPr/>
    </dgm:pt>
    <dgm:pt modelId="{A7D4CD4F-8801-477F-83C6-54EA1C42A737}" type="pres">
      <dgm:prSet presAssocID="{6372AE02-4584-4309-8FDF-711195A08D81}" presName="medCircle2" presStyleLbl="vennNode1" presStyleIdx="3" presStyleCnt="7"/>
      <dgm:spPr/>
    </dgm:pt>
    <dgm:pt modelId="{D5D64714-38E5-437F-8377-383E211665F2}" type="pres">
      <dgm:prSet presAssocID="{6372AE02-4584-4309-8FDF-711195A08D81}" presName="txLvlOnly1" presStyleLbl="revTx" presStyleIdx="3" presStyleCnt="7"/>
      <dgm:spPr/>
    </dgm:pt>
    <dgm:pt modelId="{1FC2CD2F-5F15-4C1C-855F-95A3C85F936F}" type="pres">
      <dgm:prSet presAssocID="{6BF3D2A2-CF9C-44B1-95C5-F4985F8EDF33}" presName="noChildren" presStyleCnt="0"/>
      <dgm:spPr/>
    </dgm:pt>
    <dgm:pt modelId="{A5C14AE6-6D2E-482B-A277-61A3CEE77A30}" type="pres">
      <dgm:prSet presAssocID="{6BF3D2A2-CF9C-44B1-95C5-F4985F8EDF33}" presName="gap" presStyleCnt="0"/>
      <dgm:spPr/>
    </dgm:pt>
    <dgm:pt modelId="{4AEBCD9E-477F-4337-AD9F-0C68E6F7035E}" type="pres">
      <dgm:prSet presAssocID="{6BF3D2A2-CF9C-44B1-95C5-F4985F8EDF33}" presName="medCircle2" presStyleLbl="vennNode1" presStyleIdx="4" presStyleCnt="7" custLinFactNeighborX="18330"/>
      <dgm:spPr/>
    </dgm:pt>
    <dgm:pt modelId="{0292E363-A7E5-4AD4-A7C4-B4F043D6DDDC}" type="pres">
      <dgm:prSet presAssocID="{6BF3D2A2-CF9C-44B1-95C5-F4985F8EDF33}" presName="txLvlOnly1" presStyleLbl="revTx" presStyleIdx="4" presStyleCnt="7" custScaleX="111640" custLinFactNeighborX="8056" custLinFactNeighborY="945"/>
      <dgm:spPr/>
    </dgm:pt>
    <dgm:pt modelId="{CA3F69A9-3CFE-4659-B739-B3A79635E6AF}" type="pres">
      <dgm:prSet presAssocID="{E257DA6F-2ECC-43C9-B981-C4E9A8F6E6A4}" presName="noChildren" presStyleCnt="0"/>
      <dgm:spPr/>
    </dgm:pt>
    <dgm:pt modelId="{0B40FD56-E75A-40CD-AA6C-B4C12F1CBB5B}" type="pres">
      <dgm:prSet presAssocID="{E257DA6F-2ECC-43C9-B981-C4E9A8F6E6A4}" presName="gap" presStyleCnt="0"/>
      <dgm:spPr/>
    </dgm:pt>
    <dgm:pt modelId="{7A5BC563-46E6-4FA7-95F1-E5EB1777E509}" type="pres">
      <dgm:prSet presAssocID="{E257DA6F-2ECC-43C9-B981-C4E9A8F6E6A4}" presName="medCircle2" presStyleLbl="vennNode1" presStyleIdx="5" presStyleCnt="7"/>
      <dgm:spPr/>
    </dgm:pt>
    <dgm:pt modelId="{FC1BD5F7-69B9-4668-8D3A-2170E6309A42}" type="pres">
      <dgm:prSet presAssocID="{E257DA6F-2ECC-43C9-B981-C4E9A8F6E6A4}" presName="txLvlOnly1" presStyleLbl="revTx" presStyleIdx="5" presStyleCnt="7"/>
      <dgm:spPr/>
    </dgm:pt>
    <dgm:pt modelId="{AE2B9566-F670-4163-BCA9-075092EC9315}" type="pres">
      <dgm:prSet presAssocID="{0574D32A-ED97-44C3-9FEF-9171C61DCC0E}" presName="noChildren" presStyleCnt="0"/>
      <dgm:spPr/>
    </dgm:pt>
    <dgm:pt modelId="{B6CEB04C-ACF1-431E-9389-F2066F782346}" type="pres">
      <dgm:prSet presAssocID="{0574D32A-ED97-44C3-9FEF-9171C61DCC0E}" presName="gap" presStyleCnt="0"/>
      <dgm:spPr/>
    </dgm:pt>
    <dgm:pt modelId="{B9F7F675-B0E7-4AF8-AED8-ED17BAF50E09}" type="pres">
      <dgm:prSet presAssocID="{0574D32A-ED97-44C3-9FEF-9171C61DCC0E}" presName="medCircle2" presStyleLbl="vennNode1" presStyleIdx="6" presStyleCnt="7"/>
      <dgm:spPr/>
    </dgm:pt>
    <dgm:pt modelId="{FA69C528-9D6C-4459-B383-8AC86210552F}" type="pres">
      <dgm:prSet presAssocID="{0574D32A-ED97-44C3-9FEF-9171C61DCC0E}" presName="txLvlOnly1" presStyleLbl="revTx" presStyleIdx="6" presStyleCnt="7"/>
      <dgm:spPr/>
    </dgm:pt>
  </dgm:ptLst>
  <dgm:cxnLst>
    <dgm:cxn modelId="{8E945805-F1EB-46F5-9AD8-64A79563841E}" type="presOf" srcId="{0574D32A-ED97-44C3-9FEF-9171C61DCC0E}" destId="{FA69C528-9D6C-4459-B383-8AC86210552F}" srcOrd="0" destOrd="0" presId="urn:microsoft.com/office/officeart/2008/layout/VerticalCircleList"/>
    <dgm:cxn modelId="{E8256220-F59C-46E8-938A-28D4B7E2E53D}" type="presOf" srcId="{E257DA6F-2ECC-43C9-B981-C4E9A8F6E6A4}" destId="{FC1BD5F7-69B9-4668-8D3A-2170E6309A42}" srcOrd="0" destOrd="0" presId="urn:microsoft.com/office/officeart/2008/layout/VerticalCircleList"/>
    <dgm:cxn modelId="{27A56949-6B72-4F46-AF6F-7E8E74739EAE}" srcId="{05F4E8A7-8051-4F8A-B0F7-F8751681213F}" destId="{E257DA6F-2ECC-43C9-B981-C4E9A8F6E6A4}" srcOrd="5" destOrd="0" parTransId="{8BC42F15-A7A4-4EC9-9B62-0589C9CE76E5}" sibTransId="{815AACDC-78DD-4240-842B-0CF7BDA1C377}"/>
    <dgm:cxn modelId="{17A8D169-2537-4CE3-A27F-5C299F2905BB}" type="presOf" srcId="{05F4E8A7-8051-4F8A-B0F7-F8751681213F}" destId="{C985DDA5-E8F1-4DDD-96D9-686699381D49}" srcOrd="0" destOrd="0" presId="urn:microsoft.com/office/officeart/2008/layout/VerticalCircleList"/>
    <dgm:cxn modelId="{2FEEF14A-18F9-45E7-AD32-6A78B8CC8AB7}" type="presOf" srcId="{0D7C9D00-F2D1-4AE1-9E09-D5AF8F6D6586}" destId="{3C3BC0AE-1D1D-4CE8-8B90-86E28E35F0E6}" srcOrd="0" destOrd="0" presId="urn:microsoft.com/office/officeart/2008/layout/VerticalCircleList"/>
    <dgm:cxn modelId="{A8A47E78-B9AE-4DF3-9A73-6B1E16FA91BB}" srcId="{05F4E8A7-8051-4F8A-B0F7-F8751681213F}" destId="{0574D32A-ED97-44C3-9FEF-9171C61DCC0E}" srcOrd="6" destOrd="0" parTransId="{8898EF8A-7D75-4A41-A21F-F79518766B5C}" sibTransId="{DDE82261-BFA9-4D92-A2B8-37439A1EAC60}"/>
    <dgm:cxn modelId="{A792C580-A4A1-492D-9D08-C9C8A997A9B6}" type="presOf" srcId="{1EA63038-6344-4D48-AFA6-C4C18DABEFE9}" destId="{7DD1BDB4-BDD9-41EA-A40A-EE9BAAE20FDF}" srcOrd="0" destOrd="0" presId="urn:microsoft.com/office/officeart/2008/layout/VerticalCircleList"/>
    <dgm:cxn modelId="{21BDD291-DA01-4ACB-9A74-1AABF7AD239F}" srcId="{05F4E8A7-8051-4F8A-B0F7-F8751681213F}" destId="{0D7C9D00-F2D1-4AE1-9E09-D5AF8F6D6586}" srcOrd="2" destOrd="0" parTransId="{60BB19DA-0972-4B27-A5C0-8271CA680FFE}" sibTransId="{52D6E9B8-BF22-4BF2-9B3E-0D18EDFD58A3}"/>
    <dgm:cxn modelId="{2C209CA3-CC9F-4239-971F-8A4777AACEC6}" srcId="{05F4E8A7-8051-4F8A-B0F7-F8751681213F}" destId="{6372AE02-4584-4309-8FDF-711195A08D81}" srcOrd="3" destOrd="0" parTransId="{5E230228-0268-4BD9-9173-18454431F3A0}" sibTransId="{C3BA4265-0020-479E-8A11-9A65C2D667DD}"/>
    <dgm:cxn modelId="{D52285C6-4DB5-49F5-A437-5FEC196864AE}" srcId="{05F4E8A7-8051-4F8A-B0F7-F8751681213F}" destId="{17971A29-7497-4116-9715-0FA5BAE1D9E7}" srcOrd="1" destOrd="0" parTransId="{F099D906-3932-4786-B380-1CA856D595AF}" sibTransId="{592A3D6D-5807-4D18-8E87-D8A6CC912B01}"/>
    <dgm:cxn modelId="{A8DFCFD2-BF69-42CF-AEFE-541856BA975C}" srcId="{05F4E8A7-8051-4F8A-B0F7-F8751681213F}" destId="{6BF3D2A2-CF9C-44B1-95C5-F4985F8EDF33}" srcOrd="4" destOrd="0" parTransId="{2208FA2A-C9C8-46BF-AF31-0A60A5FDBB74}" sibTransId="{B1270FEF-8FF6-4510-B881-DA664305F74B}"/>
    <dgm:cxn modelId="{F1025EDA-F9D8-4D7E-9210-BC08DA1D944C}" type="presOf" srcId="{6BF3D2A2-CF9C-44B1-95C5-F4985F8EDF33}" destId="{0292E363-A7E5-4AD4-A7C4-B4F043D6DDDC}" srcOrd="0" destOrd="0" presId="urn:microsoft.com/office/officeart/2008/layout/VerticalCircleList"/>
    <dgm:cxn modelId="{DAB0A5EF-2A89-4290-B557-55A12FCFDB5F}" type="presOf" srcId="{17971A29-7497-4116-9715-0FA5BAE1D9E7}" destId="{6CBC0CE5-83C7-4739-9143-41EE7991BEBD}" srcOrd="0" destOrd="0" presId="urn:microsoft.com/office/officeart/2008/layout/VerticalCircleList"/>
    <dgm:cxn modelId="{7994ABF2-CF01-4C6F-9116-9BC574EAF132}" srcId="{05F4E8A7-8051-4F8A-B0F7-F8751681213F}" destId="{1EA63038-6344-4D48-AFA6-C4C18DABEFE9}" srcOrd="0" destOrd="0" parTransId="{1521F1E2-2F55-47F7-8DDC-7A0A877656CF}" sibTransId="{AF5E4505-FF94-4BFB-868C-CE3C876013C4}"/>
    <dgm:cxn modelId="{997C80FB-78EB-4F7C-BCF4-BAF6C1A03A23}" type="presOf" srcId="{6372AE02-4584-4309-8FDF-711195A08D81}" destId="{D5D64714-38E5-437F-8377-383E211665F2}" srcOrd="0" destOrd="0" presId="urn:microsoft.com/office/officeart/2008/layout/VerticalCircleList"/>
    <dgm:cxn modelId="{A2121EB5-7AA9-4B1A-8C5D-B8F492FC2628}" type="presParOf" srcId="{C985DDA5-E8F1-4DDD-96D9-686699381D49}" destId="{A3173E9C-CE15-4B4C-89C4-E9FFADE26F66}" srcOrd="0" destOrd="0" presId="urn:microsoft.com/office/officeart/2008/layout/VerticalCircleList"/>
    <dgm:cxn modelId="{2FBC1413-86E8-40C6-ADB5-6FFF10F69278}" type="presParOf" srcId="{A3173E9C-CE15-4B4C-89C4-E9FFADE26F66}" destId="{2494ED16-DB66-48C6-B187-B8B3FDBE7B99}" srcOrd="0" destOrd="0" presId="urn:microsoft.com/office/officeart/2008/layout/VerticalCircleList"/>
    <dgm:cxn modelId="{6D58DC8C-178A-4D6F-A68F-3BFD14C2A254}" type="presParOf" srcId="{A3173E9C-CE15-4B4C-89C4-E9FFADE26F66}" destId="{FEED10A6-4797-4265-8BC9-1073838279CB}" srcOrd="1" destOrd="0" presId="urn:microsoft.com/office/officeart/2008/layout/VerticalCircleList"/>
    <dgm:cxn modelId="{12FB4D27-0984-4AB9-B639-DE8EF29E640B}" type="presParOf" srcId="{A3173E9C-CE15-4B4C-89C4-E9FFADE26F66}" destId="{7DD1BDB4-BDD9-41EA-A40A-EE9BAAE20FDF}" srcOrd="2" destOrd="0" presId="urn:microsoft.com/office/officeart/2008/layout/VerticalCircleList"/>
    <dgm:cxn modelId="{B430ACD7-894C-45E6-AD6C-741EA9F8A683}" type="presParOf" srcId="{C985DDA5-E8F1-4DDD-96D9-686699381D49}" destId="{8440B23A-E710-4435-BC34-ACDBE36F0844}" srcOrd="1" destOrd="0" presId="urn:microsoft.com/office/officeart/2008/layout/VerticalCircleList"/>
    <dgm:cxn modelId="{EFFD90AF-262D-4BE7-895A-7568DDCAAA8A}" type="presParOf" srcId="{8440B23A-E710-4435-BC34-ACDBE36F0844}" destId="{0778C5B2-7A5E-4DA7-AD8E-0151475C289B}" srcOrd="0" destOrd="0" presId="urn:microsoft.com/office/officeart/2008/layout/VerticalCircleList"/>
    <dgm:cxn modelId="{2F26FA80-65D5-473F-875C-BF0EBC0AD9DC}" type="presParOf" srcId="{8440B23A-E710-4435-BC34-ACDBE36F0844}" destId="{2DD846AE-8DA4-4B2E-B751-B232FB5D52D3}" srcOrd="1" destOrd="0" presId="urn:microsoft.com/office/officeart/2008/layout/VerticalCircleList"/>
    <dgm:cxn modelId="{1CDAAA63-DC83-4178-9D19-CDA8AEB6E5F8}" type="presParOf" srcId="{8440B23A-E710-4435-BC34-ACDBE36F0844}" destId="{6CBC0CE5-83C7-4739-9143-41EE7991BEBD}" srcOrd="2" destOrd="0" presId="urn:microsoft.com/office/officeart/2008/layout/VerticalCircleList"/>
    <dgm:cxn modelId="{DF3B37A3-60B4-4568-98DA-9A73649303A7}" type="presParOf" srcId="{C985DDA5-E8F1-4DDD-96D9-686699381D49}" destId="{6A8CB339-43AF-4D2D-AFF5-83BD9B9200A9}" srcOrd="2" destOrd="0" presId="urn:microsoft.com/office/officeart/2008/layout/VerticalCircleList"/>
    <dgm:cxn modelId="{6C1C817C-2BBC-45B1-B0FA-8C2AA8C31F63}" type="presParOf" srcId="{6A8CB339-43AF-4D2D-AFF5-83BD9B9200A9}" destId="{316EC198-9D43-4EA4-B7AB-43E3ADF05E4E}" srcOrd="0" destOrd="0" presId="urn:microsoft.com/office/officeart/2008/layout/VerticalCircleList"/>
    <dgm:cxn modelId="{D27A78E6-9C6A-41D6-A4DA-F02A1C813BDF}" type="presParOf" srcId="{6A8CB339-43AF-4D2D-AFF5-83BD9B9200A9}" destId="{C67E8A3C-B500-43FF-A5B0-1F8BD57C38CF}" srcOrd="1" destOrd="0" presId="urn:microsoft.com/office/officeart/2008/layout/VerticalCircleList"/>
    <dgm:cxn modelId="{D20C2106-8D91-436B-AAF8-21F83A3E80D7}" type="presParOf" srcId="{6A8CB339-43AF-4D2D-AFF5-83BD9B9200A9}" destId="{3C3BC0AE-1D1D-4CE8-8B90-86E28E35F0E6}" srcOrd="2" destOrd="0" presId="urn:microsoft.com/office/officeart/2008/layout/VerticalCircleList"/>
    <dgm:cxn modelId="{A06DD7D3-7C03-4358-B905-8F45B2F5B6F5}" type="presParOf" srcId="{C985DDA5-E8F1-4DDD-96D9-686699381D49}" destId="{DAA40516-361C-4F46-AEB8-A511EF8FEC31}" srcOrd="3" destOrd="0" presId="urn:microsoft.com/office/officeart/2008/layout/VerticalCircleList"/>
    <dgm:cxn modelId="{0468D87D-9E01-47F9-AE89-7213EDA2DE05}" type="presParOf" srcId="{DAA40516-361C-4F46-AEB8-A511EF8FEC31}" destId="{5175D00E-1A54-438D-BEE6-BB9AEFD527F3}" srcOrd="0" destOrd="0" presId="urn:microsoft.com/office/officeart/2008/layout/VerticalCircleList"/>
    <dgm:cxn modelId="{A2DEFB55-758D-4D00-9888-E9CA8F75FA4F}" type="presParOf" srcId="{DAA40516-361C-4F46-AEB8-A511EF8FEC31}" destId="{A7D4CD4F-8801-477F-83C6-54EA1C42A737}" srcOrd="1" destOrd="0" presId="urn:microsoft.com/office/officeart/2008/layout/VerticalCircleList"/>
    <dgm:cxn modelId="{933135AF-3763-453C-99BF-E3A25F159AF6}" type="presParOf" srcId="{DAA40516-361C-4F46-AEB8-A511EF8FEC31}" destId="{D5D64714-38E5-437F-8377-383E211665F2}" srcOrd="2" destOrd="0" presId="urn:microsoft.com/office/officeart/2008/layout/VerticalCircleList"/>
    <dgm:cxn modelId="{3A8D6767-40FB-47EF-A1F7-EF452E062EB5}" type="presParOf" srcId="{C985DDA5-E8F1-4DDD-96D9-686699381D49}" destId="{1FC2CD2F-5F15-4C1C-855F-95A3C85F936F}" srcOrd="4" destOrd="0" presId="urn:microsoft.com/office/officeart/2008/layout/VerticalCircleList"/>
    <dgm:cxn modelId="{66B73D53-97D1-4ECF-AB7E-86C3D3A4710F}" type="presParOf" srcId="{1FC2CD2F-5F15-4C1C-855F-95A3C85F936F}" destId="{A5C14AE6-6D2E-482B-A277-61A3CEE77A30}" srcOrd="0" destOrd="0" presId="urn:microsoft.com/office/officeart/2008/layout/VerticalCircleList"/>
    <dgm:cxn modelId="{919741CD-F0D9-49C7-BC26-D2D8FF998964}" type="presParOf" srcId="{1FC2CD2F-5F15-4C1C-855F-95A3C85F936F}" destId="{4AEBCD9E-477F-4337-AD9F-0C68E6F7035E}" srcOrd="1" destOrd="0" presId="urn:microsoft.com/office/officeart/2008/layout/VerticalCircleList"/>
    <dgm:cxn modelId="{A7B0DCCC-BC47-4107-8EC0-50BA6E0092DF}" type="presParOf" srcId="{1FC2CD2F-5F15-4C1C-855F-95A3C85F936F}" destId="{0292E363-A7E5-4AD4-A7C4-B4F043D6DDDC}" srcOrd="2" destOrd="0" presId="urn:microsoft.com/office/officeart/2008/layout/VerticalCircleList"/>
    <dgm:cxn modelId="{A842CE94-76AD-4D30-9A2C-870C33243DED}" type="presParOf" srcId="{C985DDA5-E8F1-4DDD-96D9-686699381D49}" destId="{CA3F69A9-3CFE-4659-B739-B3A79635E6AF}" srcOrd="5" destOrd="0" presId="urn:microsoft.com/office/officeart/2008/layout/VerticalCircleList"/>
    <dgm:cxn modelId="{FA6B294E-6295-4705-B58B-2EE9859074D7}" type="presParOf" srcId="{CA3F69A9-3CFE-4659-B739-B3A79635E6AF}" destId="{0B40FD56-E75A-40CD-AA6C-B4C12F1CBB5B}" srcOrd="0" destOrd="0" presId="urn:microsoft.com/office/officeart/2008/layout/VerticalCircleList"/>
    <dgm:cxn modelId="{AB55D483-FE33-430F-87D6-7ED051053629}" type="presParOf" srcId="{CA3F69A9-3CFE-4659-B739-B3A79635E6AF}" destId="{7A5BC563-46E6-4FA7-95F1-E5EB1777E509}" srcOrd="1" destOrd="0" presId="urn:microsoft.com/office/officeart/2008/layout/VerticalCircleList"/>
    <dgm:cxn modelId="{7ADF3F90-9655-4F25-A66D-862E3F3E4715}" type="presParOf" srcId="{CA3F69A9-3CFE-4659-B739-B3A79635E6AF}" destId="{FC1BD5F7-69B9-4668-8D3A-2170E6309A42}" srcOrd="2" destOrd="0" presId="urn:microsoft.com/office/officeart/2008/layout/VerticalCircleList"/>
    <dgm:cxn modelId="{CBB8143D-E852-4AA5-A07C-FA17652BF005}" type="presParOf" srcId="{C985DDA5-E8F1-4DDD-96D9-686699381D49}" destId="{AE2B9566-F670-4163-BCA9-075092EC9315}" srcOrd="6" destOrd="0" presId="urn:microsoft.com/office/officeart/2008/layout/VerticalCircleList"/>
    <dgm:cxn modelId="{85B1790A-4D3B-447E-9D7E-9C404BC22E2D}" type="presParOf" srcId="{AE2B9566-F670-4163-BCA9-075092EC9315}" destId="{B6CEB04C-ACF1-431E-9389-F2066F782346}" srcOrd="0" destOrd="0" presId="urn:microsoft.com/office/officeart/2008/layout/VerticalCircleList"/>
    <dgm:cxn modelId="{3731D178-8D03-49F1-805C-58920C21F254}" type="presParOf" srcId="{AE2B9566-F670-4163-BCA9-075092EC9315}" destId="{B9F7F675-B0E7-4AF8-AED8-ED17BAF50E09}" srcOrd="1" destOrd="0" presId="urn:microsoft.com/office/officeart/2008/layout/VerticalCircleList"/>
    <dgm:cxn modelId="{17D2D8BF-4D09-453C-A087-D0AE54031F30}" type="presParOf" srcId="{AE2B9566-F670-4163-BCA9-075092EC9315}" destId="{FA69C528-9D6C-4459-B383-8AC86210552F}" srcOrd="2" destOrd="0" presId="urn:microsoft.com/office/officeart/2008/layout/VerticalCircle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8112EA3-90F6-4B2C-82B8-9D4A8AF89AA2}" type="doc">
      <dgm:prSet loTypeId="urn:microsoft.com/office/officeart/2008/layout/VerticalCircleList" loCatId="list" qsTypeId="urn:microsoft.com/office/officeart/2005/8/quickstyle/simple1" qsCatId="simple" csTypeId="urn:microsoft.com/office/officeart/2005/8/colors/accent1_2" csCatId="accent1" phldr="1"/>
      <dgm:spPr/>
      <dgm:t>
        <a:bodyPr/>
        <a:lstStyle/>
        <a:p>
          <a:endParaRPr lang="en-US"/>
        </a:p>
      </dgm:t>
    </dgm:pt>
    <dgm:pt modelId="{21BC4F1A-14EC-40FB-B2D1-6609B7BBCB04}">
      <dgm:prSet phldrT="[Text]"/>
      <dgm:spPr/>
      <dgm:t>
        <a:bodyPr/>
        <a:lstStyle/>
        <a:p>
          <a:r>
            <a:rPr lang="en-US" dirty="0"/>
            <a:t>Open Negotiation Eligible</a:t>
          </a:r>
        </a:p>
      </dgm:t>
    </dgm:pt>
    <dgm:pt modelId="{6B498F3E-A897-45D7-9CD9-DE409FEA7663}" type="parTrans" cxnId="{94A3BB99-EB6F-489C-8C92-E4901CB90EC4}">
      <dgm:prSet/>
      <dgm:spPr/>
      <dgm:t>
        <a:bodyPr/>
        <a:lstStyle/>
        <a:p>
          <a:endParaRPr lang="en-US"/>
        </a:p>
      </dgm:t>
    </dgm:pt>
    <dgm:pt modelId="{2C45575D-F7A8-40EC-BBB4-F65C3CF018F5}" type="sibTrans" cxnId="{94A3BB99-EB6F-489C-8C92-E4901CB90EC4}">
      <dgm:prSet/>
      <dgm:spPr/>
      <dgm:t>
        <a:bodyPr/>
        <a:lstStyle/>
        <a:p>
          <a:endParaRPr lang="en-US"/>
        </a:p>
      </dgm:t>
    </dgm:pt>
    <dgm:pt modelId="{BBD4966B-98DB-4DD6-A360-B9DA3148C56B}">
      <dgm:prSet/>
      <dgm:spPr/>
      <dgm:t>
        <a:bodyPr/>
        <a:lstStyle/>
        <a:p>
          <a:r>
            <a:rPr lang="en-US"/>
            <a:t>Open Negotiation </a:t>
          </a:r>
        </a:p>
      </dgm:t>
    </dgm:pt>
    <dgm:pt modelId="{25F542CE-239D-4331-A381-C28B3F7DF878}" type="parTrans" cxnId="{9A4CAE7D-1289-4A31-819E-CD64222F1AEB}">
      <dgm:prSet/>
      <dgm:spPr/>
      <dgm:t>
        <a:bodyPr/>
        <a:lstStyle/>
        <a:p>
          <a:endParaRPr lang="en-US"/>
        </a:p>
      </dgm:t>
    </dgm:pt>
    <dgm:pt modelId="{11CFCB06-3B2E-4568-ABDF-8562E525E6B7}" type="sibTrans" cxnId="{9A4CAE7D-1289-4A31-819E-CD64222F1AEB}">
      <dgm:prSet/>
      <dgm:spPr/>
      <dgm:t>
        <a:bodyPr/>
        <a:lstStyle/>
        <a:p>
          <a:endParaRPr lang="en-US"/>
        </a:p>
      </dgm:t>
    </dgm:pt>
    <dgm:pt modelId="{144A935C-AE29-4205-9BF3-B026C9FE342A}">
      <dgm:prSet/>
      <dgm:spPr/>
      <dgm:t>
        <a:bodyPr/>
        <a:lstStyle/>
        <a:p>
          <a:r>
            <a:rPr lang="en-US" dirty="0"/>
            <a:t>Settlement Negotiated/Payment received</a:t>
          </a:r>
        </a:p>
      </dgm:t>
    </dgm:pt>
    <dgm:pt modelId="{996EC390-0C9D-47B3-908F-2F16D5C95256}" type="parTrans" cxnId="{E059F2E0-D7CC-4D2D-A48A-94C4DF0D054E}">
      <dgm:prSet/>
      <dgm:spPr/>
      <dgm:t>
        <a:bodyPr/>
        <a:lstStyle/>
        <a:p>
          <a:endParaRPr lang="en-US"/>
        </a:p>
      </dgm:t>
    </dgm:pt>
    <dgm:pt modelId="{D82F5BEF-61DC-47EC-BEB3-6DF3D54116FB}" type="sibTrans" cxnId="{E059F2E0-D7CC-4D2D-A48A-94C4DF0D054E}">
      <dgm:prSet/>
      <dgm:spPr/>
      <dgm:t>
        <a:bodyPr/>
        <a:lstStyle/>
        <a:p>
          <a:endParaRPr lang="en-US"/>
        </a:p>
      </dgm:t>
    </dgm:pt>
    <dgm:pt modelId="{4C73631F-A715-4EDF-B50F-34E7D174B73D}">
      <dgm:prSet/>
      <dgm:spPr/>
      <dgm:t>
        <a:bodyPr/>
        <a:lstStyle/>
        <a:p>
          <a:r>
            <a:rPr lang="en-US" dirty="0"/>
            <a:t>Open Negotiation Expired/Cooling off</a:t>
          </a:r>
        </a:p>
      </dgm:t>
    </dgm:pt>
    <dgm:pt modelId="{397402ED-0466-43AC-9232-57023A3F0663}" type="parTrans" cxnId="{19585C04-0A43-4B22-96A0-A666C81C6EE9}">
      <dgm:prSet/>
      <dgm:spPr/>
      <dgm:t>
        <a:bodyPr/>
        <a:lstStyle/>
        <a:p>
          <a:endParaRPr lang="en-US"/>
        </a:p>
      </dgm:t>
    </dgm:pt>
    <dgm:pt modelId="{F7B7628D-438E-4F5E-A007-9E73C763192F}" type="sibTrans" cxnId="{19585C04-0A43-4B22-96A0-A666C81C6EE9}">
      <dgm:prSet/>
      <dgm:spPr/>
      <dgm:t>
        <a:bodyPr/>
        <a:lstStyle/>
        <a:p>
          <a:endParaRPr lang="en-US"/>
        </a:p>
      </dgm:t>
    </dgm:pt>
    <dgm:pt modelId="{7A679E2F-3CD7-4546-A2B4-9FA4AA46A1D4}">
      <dgm:prSet/>
      <dgm:spPr/>
      <dgm:t>
        <a:bodyPr/>
        <a:lstStyle/>
        <a:p>
          <a:r>
            <a:rPr lang="en-US"/>
            <a:t>IDR Pending Arbitrator Decision</a:t>
          </a:r>
        </a:p>
      </dgm:t>
    </dgm:pt>
    <dgm:pt modelId="{18ECA1B7-06E2-496D-88EF-B9BC0F120C5B}" type="parTrans" cxnId="{F7D08B45-7AE0-43F3-AE89-1BBE007565F7}">
      <dgm:prSet/>
      <dgm:spPr/>
      <dgm:t>
        <a:bodyPr/>
        <a:lstStyle/>
        <a:p>
          <a:endParaRPr lang="en-US"/>
        </a:p>
      </dgm:t>
    </dgm:pt>
    <dgm:pt modelId="{1832818D-23D0-4DEB-821A-CEC856D3CB14}" type="sibTrans" cxnId="{F7D08B45-7AE0-43F3-AE89-1BBE007565F7}">
      <dgm:prSet/>
      <dgm:spPr/>
      <dgm:t>
        <a:bodyPr/>
        <a:lstStyle/>
        <a:p>
          <a:endParaRPr lang="en-US"/>
        </a:p>
      </dgm:t>
    </dgm:pt>
    <dgm:pt modelId="{75116303-CB2A-449B-B415-A8D7B7ADA7E9}">
      <dgm:prSet/>
      <dgm:spPr/>
      <dgm:t>
        <a:bodyPr/>
        <a:lstStyle/>
        <a:p>
          <a:r>
            <a:rPr lang="en-US"/>
            <a:t>IDR Open offer period</a:t>
          </a:r>
        </a:p>
      </dgm:t>
    </dgm:pt>
    <dgm:pt modelId="{ECADF868-6178-44D0-8AF1-D2705FA0E06D}" type="parTrans" cxnId="{B9B86994-FD62-44E2-B0E9-5EBB89AF4A4C}">
      <dgm:prSet/>
      <dgm:spPr/>
      <dgm:t>
        <a:bodyPr/>
        <a:lstStyle/>
        <a:p>
          <a:endParaRPr lang="en-US"/>
        </a:p>
      </dgm:t>
    </dgm:pt>
    <dgm:pt modelId="{208F780C-1377-48E0-BA81-F073AFFD9B2E}" type="sibTrans" cxnId="{B9B86994-FD62-44E2-B0E9-5EBB89AF4A4C}">
      <dgm:prSet/>
      <dgm:spPr/>
      <dgm:t>
        <a:bodyPr/>
        <a:lstStyle/>
        <a:p>
          <a:endParaRPr lang="en-US"/>
        </a:p>
      </dgm:t>
    </dgm:pt>
    <dgm:pt modelId="{D92147DF-4144-48F0-973F-F81C5C22E6FC}">
      <dgm:prSet/>
      <dgm:spPr/>
      <dgm:t>
        <a:bodyPr/>
        <a:lstStyle/>
        <a:p>
          <a:r>
            <a:rPr lang="en-US"/>
            <a:t>IDR Settled/No Additional Payment allowed</a:t>
          </a:r>
        </a:p>
      </dgm:t>
    </dgm:pt>
    <dgm:pt modelId="{044CB2F6-4866-444D-9650-9EAFE2FD2C6C}" type="parTrans" cxnId="{A3D36E87-EB5F-4B0A-AA20-D75057EEDF24}">
      <dgm:prSet/>
      <dgm:spPr/>
      <dgm:t>
        <a:bodyPr/>
        <a:lstStyle/>
        <a:p>
          <a:endParaRPr lang="en-US"/>
        </a:p>
      </dgm:t>
    </dgm:pt>
    <dgm:pt modelId="{30E6DBF8-84D0-4C3D-BDDD-48AE375A077B}" type="sibTrans" cxnId="{A3D36E87-EB5F-4B0A-AA20-D75057EEDF24}">
      <dgm:prSet/>
      <dgm:spPr/>
      <dgm:t>
        <a:bodyPr/>
        <a:lstStyle/>
        <a:p>
          <a:endParaRPr lang="en-US"/>
        </a:p>
      </dgm:t>
    </dgm:pt>
    <dgm:pt modelId="{19A05325-4773-43DB-B20D-A41E16C8697B}">
      <dgm:prSet/>
      <dgm:spPr/>
      <dgm:t>
        <a:bodyPr/>
        <a:lstStyle/>
        <a:p>
          <a:r>
            <a:rPr lang="en-US"/>
            <a:t>And others</a:t>
          </a:r>
        </a:p>
      </dgm:t>
    </dgm:pt>
    <dgm:pt modelId="{67288507-3376-41B2-9E11-FDBECFB7C70A}" type="parTrans" cxnId="{1544295B-FB8F-464D-A9B4-D6B90E29D811}">
      <dgm:prSet/>
      <dgm:spPr/>
      <dgm:t>
        <a:bodyPr/>
        <a:lstStyle/>
        <a:p>
          <a:endParaRPr lang="en-US"/>
        </a:p>
      </dgm:t>
    </dgm:pt>
    <dgm:pt modelId="{BC268CAC-CE95-48FD-BE0E-A100A99DEA4A}" type="sibTrans" cxnId="{1544295B-FB8F-464D-A9B4-D6B90E29D811}">
      <dgm:prSet/>
      <dgm:spPr/>
      <dgm:t>
        <a:bodyPr/>
        <a:lstStyle/>
        <a:p>
          <a:endParaRPr lang="en-US"/>
        </a:p>
      </dgm:t>
    </dgm:pt>
    <dgm:pt modelId="{31DBEC86-86CE-43B7-8BED-6C3C63BF1C5C}" type="pres">
      <dgm:prSet presAssocID="{D8112EA3-90F6-4B2C-82B8-9D4A8AF89AA2}" presName="Name0" presStyleCnt="0">
        <dgm:presLayoutVars>
          <dgm:dir/>
        </dgm:presLayoutVars>
      </dgm:prSet>
      <dgm:spPr/>
    </dgm:pt>
    <dgm:pt modelId="{8D92CA20-1DFC-49FA-A8F3-9F70F540ED88}" type="pres">
      <dgm:prSet presAssocID="{21BC4F1A-14EC-40FB-B2D1-6609B7BBCB04}" presName="noChildren" presStyleCnt="0"/>
      <dgm:spPr/>
    </dgm:pt>
    <dgm:pt modelId="{921BA14D-D616-4B7E-96C6-272FADC4773A}" type="pres">
      <dgm:prSet presAssocID="{21BC4F1A-14EC-40FB-B2D1-6609B7BBCB04}" presName="gap" presStyleCnt="0"/>
      <dgm:spPr/>
    </dgm:pt>
    <dgm:pt modelId="{4E2D3B3A-13D7-48E8-B633-55D1FA7718DE}" type="pres">
      <dgm:prSet presAssocID="{21BC4F1A-14EC-40FB-B2D1-6609B7BBCB04}" presName="medCircle2" presStyleLbl="vennNode1" presStyleIdx="0" presStyleCnt="8"/>
      <dgm:spPr/>
    </dgm:pt>
    <dgm:pt modelId="{0E2BE819-9583-42CC-B64A-8E3FF50B8936}" type="pres">
      <dgm:prSet presAssocID="{21BC4F1A-14EC-40FB-B2D1-6609B7BBCB04}" presName="txLvlOnly1" presStyleLbl="revTx" presStyleIdx="0" presStyleCnt="8"/>
      <dgm:spPr/>
    </dgm:pt>
    <dgm:pt modelId="{63BA71DF-4DB8-4B1B-9B92-BE6924D26EBF}" type="pres">
      <dgm:prSet presAssocID="{BBD4966B-98DB-4DD6-A360-B9DA3148C56B}" presName="noChildren" presStyleCnt="0"/>
      <dgm:spPr/>
    </dgm:pt>
    <dgm:pt modelId="{F3C5D34B-D918-4426-93C1-3B63065520EF}" type="pres">
      <dgm:prSet presAssocID="{BBD4966B-98DB-4DD6-A360-B9DA3148C56B}" presName="gap" presStyleCnt="0"/>
      <dgm:spPr/>
    </dgm:pt>
    <dgm:pt modelId="{FD55A8B1-8EB4-4459-9BD2-3BEB2228E07F}" type="pres">
      <dgm:prSet presAssocID="{BBD4966B-98DB-4DD6-A360-B9DA3148C56B}" presName="medCircle2" presStyleLbl="vennNode1" presStyleIdx="1" presStyleCnt="8"/>
      <dgm:spPr/>
    </dgm:pt>
    <dgm:pt modelId="{D4A11359-93F3-4874-ACDB-64B565E818A3}" type="pres">
      <dgm:prSet presAssocID="{BBD4966B-98DB-4DD6-A360-B9DA3148C56B}" presName="txLvlOnly1" presStyleLbl="revTx" presStyleIdx="1" presStyleCnt="8"/>
      <dgm:spPr/>
    </dgm:pt>
    <dgm:pt modelId="{73403610-332D-4905-BC33-EE363E472D11}" type="pres">
      <dgm:prSet presAssocID="{144A935C-AE29-4205-9BF3-B026C9FE342A}" presName="noChildren" presStyleCnt="0"/>
      <dgm:spPr/>
    </dgm:pt>
    <dgm:pt modelId="{A76E14C9-D61E-4831-80AC-FFAB99433D74}" type="pres">
      <dgm:prSet presAssocID="{144A935C-AE29-4205-9BF3-B026C9FE342A}" presName="gap" presStyleCnt="0"/>
      <dgm:spPr/>
    </dgm:pt>
    <dgm:pt modelId="{04F34BB8-82C4-46A6-BCC1-59F00D3C6335}" type="pres">
      <dgm:prSet presAssocID="{144A935C-AE29-4205-9BF3-B026C9FE342A}" presName="medCircle2" presStyleLbl="vennNode1" presStyleIdx="2" presStyleCnt="8"/>
      <dgm:spPr/>
    </dgm:pt>
    <dgm:pt modelId="{9CC90224-9DD8-4801-AE26-FE9C5C11F06E}" type="pres">
      <dgm:prSet presAssocID="{144A935C-AE29-4205-9BF3-B026C9FE342A}" presName="txLvlOnly1" presStyleLbl="revTx" presStyleIdx="2" presStyleCnt="8"/>
      <dgm:spPr/>
    </dgm:pt>
    <dgm:pt modelId="{F00109C0-A60A-4DDA-9FC6-290C95415792}" type="pres">
      <dgm:prSet presAssocID="{4C73631F-A715-4EDF-B50F-34E7D174B73D}" presName="noChildren" presStyleCnt="0"/>
      <dgm:spPr/>
    </dgm:pt>
    <dgm:pt modelId="{6446916D-E051-40D3-9A7F-B6C0BA913289}" type="pres">
      <dgm:prSet presAssocID="{4C73631F-A715-4EDF-B50F-34E7D174B73D}" presName="gap" presStyleCnt="0"/>
      <dgm:spPr/>
    </dgm:pt>
    <dgm:pt modelId="{93F3898A-40DD-4C82-B729-BFA018E92032}" type="pres">
      <dgm:prSet presAssocID="{4C73631F-A715-4EDF-B50F-34E7D174B73D}" presName="medCircle2" presStyleLbl="vennNode1" presStyleIdx="3" presStyleCnt="8"/>
      <dgm:spPr/>
    </dgm:pt>
    <dgm:pt modelId="{F96EA388-D603-4048-B572-44B6CEB0459A}" type="pres">
      <dgm:prSet presAssocID="{4C73631F-A715-4EDF-B50F-34E7D174B73D}" presName="txLvlOnly1" presStyleLbl="revTx" presStyleIdx="3" presStyleCnt="8"/>
      <dgm:spPr/>
    </dgm:pt>
    <dgm:pt modelId="{0A936B69-441D-44B7-BAD9-E71E19D19613}" type="pres">
      <dgm:prSet presAssocID="{7A679E2F-3CD7-4546-A2B4-9FA4AA46A1D4}" presName="noChildren" presStyleCnt="0"/>
      <dgm:spPr/>
    </dgm:pt>
    <dgm:pt modelId="{C7658BF6-C7B8-416A-9AD5-048DF2C25E6F}" type="pres">
      <dgm:prSet presAssocID="{7A679E2F-3CD7-4546-A2B4-9FA4AA46A1D4}" presName="gap" presStyleCnt="0"/>
      <dgm:spPr/>
    </dgm:pt>
    <dgm:pt modelId="{3DC8DEB6-A63B-4F18-901C-3C198B490CD6}" type="pres">
      <dgm:prSet presAssocID="{7A679E2F-3CD7-4546-A2B4-9FA4AA46A1D4}" presName="medCircle2" presStyleLbl="vennNode1" presStyleIdx="4" presStyleCnt="8"/>
      <dgm:spPr/>
    </dgm:pt>
    <dgm:pt modelId="{251CCB9D-0007-44DB-BD2A-EF37CE549783}" type="pres">
      <dgm:prSet presAssocID="{7A679E2F-3CD7-4546-A2B4-9FA4AA46A1D4}" presName="txLvlOnly1" presStyleLbl="revTx" presStyleIdx="4" presStyleCnt="8"/>
      <dgm:spPr/>
    </dgm:pt>
    <dgm:pt modelId="{6AA340DC-82C1-47B9-B447-59BFDD33F20F}" type="pres">
      <dgm:prSet presAssocID="{75116303-CB2A-449B-B415-A8D7B7ADA7E9}" presName="noChildren" presStyleCnt="0"/>
      <dgm:spPr/>
    </dgm:pt>
    <dgm:pt modelId="{96C2CDC0-7B95-4CB1-87FC-2B04AF050E3B}" type="pres">
      <dgm:prSet presAssocID="{75116303-CB2A-449B-B415-A8D7B7ADA7E9}" presName="gap" presStyleCnt="0"/>
      <dgm:spPr/>
    </dgm:pt>
    <dgm:pt modelId="{809807B0-4EF1-4100-8786-73352855D543}" type="pres">
      <dgm:prSet presAssocID="{75116303-CB2A-449B-B415-A8D7B7ADA7E9}" presName="medCircle2" presStyleLbl="vennNode1" presStyleIdx="5" presStyleCnt="8"/>
      <dgm:spPr/>
    </dgm:pt>
    <dgm:pt modelId="{C8BFF8D1-D5A1-4878-B2B9-797C152F1A50}" type="pres">
      <dgm:prSet presAssocID="{75116303-CB2A-449B-B415-A8D7B7ADA7E9}" presName="txLvlOnly1" presStyleLbl="revTx" presStyleIdx="5" presStyleCnt="8"/>
      <dgm:spPr/>
    </dgm:pt>
    <dgm:pt modelId="{3AD3C207-D44A-433E-9413-6F832A746528}" type="pres">
      <dgm:prSet presAssocID="{D92147DF-4144-48F0-973F-F81C5C22E6FC}" presName="noChildren" presStyleCnt="0"/>
      <dgm:spPr/>
    </dgm:pt>
    <dgm:pt modelId="{204519BC-815C-4DB2-BD06-35496FBE22A8}" type="pres">
      <dgm:prSet presAssocID="{D92147DF-4144-48F0-973F-F81C5C22E6FC}" presName="gap" presStyleCnt="0"/>
      <dgm:spPr/>
    </dgm:pt>
    <dgm:pt modelId="{2F87A2FD-605A-4998-BC3A-DACA8849A085}" type="pres">
      <dgm:prSet presAssocID="{D92147DF-4144-48F0-973F-F81C5C22E6FC}" presName="medCircle2" presStyleLbl="vennNode1" presStyleIdx="6" presStyleCnt="8"/>
      <dgm:spPr/>
    </dgm:pt>
    <dgm:pt modelId="{8B2BDE57-9AE1-4AAB-9F36-0E14AACB57FA}" type="pres">
      <dgm:prSet presAssocID="{D92147DF-4144-48F0-973F-F81C5C22E6FC}" presName="txLvlOnly1" presStyleLbl="revTx" presStyleIdx="6" presStyleCnt="8"/>
      <dgm:spPr/>
    </dgm:pt>
    <dgm:pt modelId="{02EAA861-42A5-4470-8269-3D79F7E86769}" type="pres">
      <dgm:prSet presAssocID="{19A05325-4773-43DB-B20D-A41E16C8697B}" presName="noChildren" presStyleCnt="0"/>
      <dgm:spPr/>
    </dgm:pt>
    <dgm:pt modelId="{9CBA035A-CA1C-42E5-85B9-EF93317B9455}" type="pres">
      <dgm:prSet presAssocID="{19A05325-4773-43DB-B20D-A41E16C8697B}" presName="gap" presStyleCnt="0"/>
      <dgm:spPr/>
    </dgm:pt>
    <dgm:pt modelId="{7C527D27-97A1-46E2-B2B9-F8A0106DEC8E}" type="pres">
      <dgm:prSet presAssocID="{19A05325-4773-43DB-B20D-A41E16C8697B}" presName="medCircle2" presStyleLbl="vennNode1" presStyleIdx="7" presStyleCnt="8"/>
      <dgm:spPr/>
    </dgm:pt>
    <dgm:pt modelId="{5777E39C-CC5E-43BD-801E-D8776855CA66}" type="pres">
      <dgm:prSet presAssocID="{19A05325-4773-43DB-B20D-A41E16C8697B}" presName="txLvlOnly1" presStyleLbl="revTx" presStyleIdx="7" presStyleCnt="8"/>
      <dgm:spPr/>
    </dgm:pt>
  </dgm:ptLst>
  <dgm:cxnLst>
    <dgm:cxn modelId="{19585C04-0A43-4B22-96A0-A666C81C6EE9}" srcId="{D8112EA3-90F6-4B2C-82B8-9D4A8AF89AA2}" destId="{4C73631F-A715-4EDF-B50F-34E7D174B73D}" srcOrd="3" destOrd="0" parTransId="{397402ED-0466-43AC-9232-57023A3F0663}" sibTransId="{F7B7628D-438E-4F5E-A007-9E73C763192F}"/>
    <dgm:cxn modelId="{9AE1DA05-AB36-4A94-801A-AEED08A85C20}" type="presOf" srcId="{75116303-CB2A-449B-B415-A8D7B7ADA7E9}" destId="{C8BFF8D1-D5A1-4878-B2B9-797C152F1A50}" srcOrd="0" destOrd="0" presId="urn:microsoft.com/office/officeart/2008/layout/VerticalCircleList"/>
    <dgm:cxn modelId="{DDDC8706-40F1-4690-AD60-B50ABA4FC46B}" type="presOf" srcId="{144A935C-AE29-4205-9BF3-B026C9FE342A}" destId="{9CC90224-9DD8-4801-AE26-FE9C5C11F06E}" srcOrd="0" destOrd="0" presId="urn:microsoft.com/office/officeart/2008/layout/VerticalCircleList"/>
    <dgm:cxn modelId="{1544295B-FB8F-464D-A9B4-D6B90E29D811}" srcId="{D8112EA3-90F6-4B2C-82B8-9D4A8AF89AA2}" destId="{19A05325-4773-43DB-B20D-A41E16C8697B}" srcOrd="7" destOrd="0" parTransId="{67288507-3376-41B2-9E11-FDBECFB7C70A}" sibTransId="{BC268CAC-CE95-48FD-BE0E-A100A99DEA4A}"/>
    <dgm:cxn modelId="{F3E10445-C824-4CF5-9FC5-A5FD52099F60}" type="presOf" srcId="{21BC4F1A-14EC-40FB-B2D1-6609B7BBCB04}" destId="{0E2BE819-9583-42CC-B64A-8E3FF50B8936}" srcOrd="0" destOrd="0" presId="urn:microsoft.com/office/officeart/2008/layout/VerticalCircleList"/>
    <dgm:cxn modelId="{F7D08B45-7AE0-43F3-AE89-1BBE007565F7}" srcId="{D8112EA3-90F6-4B2C-82B8-9D4A8AF89AA2}" destId="{7A679E2F-3CD7-4546-A2B4-9FA4AA46A1D4}" srcOrd="4" destOrd="0" parTransId="{18ECA1B7-06E2-496D-88EF-B9BC0F120C5B}" sibTransId="{1832818D-23D0-4DEB-821A-CEC856D3CB14}"/>
    <dgm:cxn modelId="{B00F3051-9EE5-4D97-9D8F-092A42DBECB2}" type="presOf" srcId="{D8112EA3-90F6-4B2C-82B8-9D4A8AF89AA2}" destId="{31DBEC86-86CE-43B7-8BED-6C3C63BF1C5C}" srcOrd="0" destOrd="0" presId="urn:microsoft.com/office/officeart/2008/layout/VerticalCircleList"/>
    <dgm:cxn modelId="{9A4CAE7D-1289-4A31-819E-CD64222F1AEB}" srcId="{D8112EA3-90F6-4B2C-82B8-9D4A8AF89AA2}" destId="{BBD4966B-98DB-4DD6-A360-B9DA3148C56B}" srcOrd="1" destOrd="0" parTransId="{25F542CE-239D-4331-A381-C28B3F7DF878}" sibTransId="{11CFCB06-3B2E-4568-ABDF-8562E525E6B7}"/>
    <dgm:cxn modelId="{A3D36E87-EB5F-4B0A-AA20-D75057EEDF24}" srcId="{D8112EA3-90F6-4B2C-82B8-9D4A8AF89AA2}" destId="{D92147DF-4144-48F0-973F-F81C5C22E6FC}" srcOrd="6" destOrd="0" parTransId="{044CB2F6-4866-444D-9650-9EAFE2FD2C6C}" sibTransId="{30E6DBF8-84D0-4C3D-BDDD-48AE375A077B}"/>
    <dgm:cxn modelId="{3D586F8E-ACC0-4FD5-932A-301F7115978C}" type="presOf" srcId="{BBD4966B-98DB-4DD6-A360-B9DA3148C56B}" destId="{D4A11359-93F3-4874-ACDB-64B565E818A3}" srcOrd="0" destOrd="0" presId="urn:microsoft.com/office/officeart/2008/layout/VerticalCircleList"/>
    <dgm:cxn modelId="{B9B86994-FD62-44E2-B0E9-5EBB89AF4A4C}" srcId="{D8112EA3-90F6-4B2C-82B8-9D4A8AF89AA2}" destId="{75116303-CB2A-449B-B415-A8D7B7ADA7E9}" srcOrd="5" destOrd="0" parTransId="{ECADF868-6178-44D0-8AF1-D2705FA0E06D}" sibTransId="{208F780C-1377-48E0-BA81-F073AFFD9B2E}"/>
    <dgm:cxn modelId="{6A1FA498-5CE0-4295-B7C5-D9314EE74E0E}" type="presOf" srcId="{4C73631F-A715-4EDF-B50F-34E7D174B73D}" destId="{F96EA388-D603-4048-B572-44B6CEB0459A}" srcOrd="0" destOrd="0" presId="urn:microsoft.com/office/officeart/2008/layout/VerticalCircleList"/>
    <dgm:cxn modelId="{94A3BB99-EB6F-489C-8C92-E4901CB90EC4}" srcId="{D8112EA3-90F6-4B2C-82B8-9D4A8AF89AA2}" destId="{21BC4F1A-14EC-40FB-B2D1-6609B7BBCB04}" srcOrd="0" destOrd="0" parTransId="{6B498F3E-A897-45D7-9CD9-DE409FEA7663}" sibTransId="{2C45575D-F7A8-40EC-BBB4-F65C3CF018F5}"/>
    <dgm:cxn modelId="{5F8C39D5-581F-4A15-A520-BCD0AC4F9EBE}" type="presOf" srcId="{7A679E2F-3CD7-4546-A2B4-9FA4AA46A1D4}" destId="{251CCB9D-0007-44DB-BD2A-EF37CE549783}" srcOrd="0" destOrd="0" presId="urn:microsoft.com/office/officeart/2008/layout/VerticalCircleList"/>
    <dgm:cxn modelId="{CD34D4E0-5DB9-4DF4-98CC-A13EE45A7458}" type="presOf" srcId="{D92147DF-4144-48F0-973F-F81C5C22E6FC}" destId="{8B2BDE57-9AE1-4AAB-9F36-0E14AACB57FA}" srcOrd="0" destOrd="0" presId="urn:microsoft.com/office/officeart/2008/layout/VerticalCircleList"/>
    <dgm:cxn modelId="{E059F2E0-D7CC-4D2D-A48A-94C4DF0D054E}" srcId="{D8112EA3-90F6-4B2C-82B8-9D4A8AF89AA2}" destId="{144A935C-AE29-4205-9BF3-B026C9FE342A}" srcOrd="2" destOrd="0" parTransId="{996EC390-0C9D-47B3-908F-2F16D5C95256}" sibTransId="{D82F5BEF-61DC-47EC-BEB3-6DF3D54116FB}"/>
    <dgm:cxn modelId="{2DE999EF-BD02-4226-BB8D-C3BD6D46F661}" type="presOf" srcId="{19A05325-4773-43DB-B20D-A41E16C8697B}" destId="{5777E39C-CC5E-43BD-801E-D8776855CA66}" srcOrd="0" destOrd="0" presId="urn:microsoft.com/office/officeart/2008/layout/VerticalCircleList"/>
    <dgm:cxn modelId="{786FCDA4-E22D-4FD6-B0B5-82E3B3B07839}" type="presParOf" srcId="{31DBEC86-86CE-43B7-8BED-6C3C63BF1C5C}" destId="{8D92CA20-1DFC-49FA-A8F3-9F70F540ED88}" srcOrd="0" destOrd="0" presId="urn:microsoft.com/office/officeart/2008/layout/VerticalCircleList"/>
    <dgm:cxn modelId="{4AEF260C-7B54-47E2-8D6F-A53ACFD2B672}" type="presParOf" srcId="{8D92CA20-1DFC-49FA-A8F3-9F70F540ED88}" destId="{921BA14D-D616-4B7E-96C6-272FADC4773A}" srcOrd="0" destOrd="0" presId="urn:microsoft.com/office/officeart/2008/layout/VerticalCircleList"/>
    <dgm:cxn modelId="{D92EEEBE-623F-443A-89D5-FAB636C39698}" type="presParOf" srcId="{8D92CA20-1DFC-49FA-A8F3-9F70F540ED88}" destId="{4E2D3B3A-13D7-48E8-B633-55D1FA7718DE}" srcOrd="1" destOrd="0" presId="urn:microsoft.com/office/officeart/2008/layout/VerticalCircleList"/>
    <dgm:cxn modelId="{567820FA-8937-4005-90EC-FC1E07C18340}" type="presParOf" srcId="{8D92CA20-1DFC-49FA-A8F3-9F70F540ED88}" destId="{0E2BE819-9583-42CC-B64A-8E3FF50B8936}" srcOrd="2" destOrd="0" presId="urn:microsoft.com/office/officeart/2008/layout/VerticalCircleList"/>
    <dgm:cxn modelId="{2BD6CFA7-9CEA-41B3-A138-58FB28623653}" type="presParOf" srcId="{31DBEC86-86CE-43B7-8BED-6C3C63BF1C5C}" destId="{63BA71DF-4DB8-4B1B-9B92-BE6924D26EBF}" srcOrd="1" destOrd="0" presId="urn:microsoft.com/office/officeart/2008/layout/VerticalCircleList"/>
    <dgm:cxn modelId="{7BCC2AE7-CDCA-4FD3-B548-21C78985FB86}" type="presParOf" srcId="{63BA71DF-4DB8-4B1B-9B92-BE6924D26EBF}" destId="{F3C5D34B-D918-4426-93C1-3B63065520EF}" srcOrd="0" destOrd="0" presId="urn:microsoft.com/office/officeart/2008/layout/VerticalCircleList"/>
    <dgm:cxn modelId="{2DBD862A-261F-4BFF-98FB-641AA6215CEE}" type="presParOf" srcId="{63BA71DF-4DB8-4B1B-9B92-BE6924D26EBF}" destId="{FD55A8B1-8EB4-4459-9BD2-3BEB2228E07F}" srcOrd="1" destOrd="0" presId="urn:microsoft.com/office/officeart/2008/layout/VerticalCircleList"/>
    <dgm:cxn modelId="{DDB7875D-18BF-4CF9-BA62-8524E96670B2}" type="presParOf" srcId="{63BA71DF-4DB8-4B1B-9B92-BE6924D26EBF}" destId="{D4A11359-93F3-4874-ACDB-64B565E818A3}" srcOrd="2" destOrd="0" presId="urn:microsoft.com/office/officeart/2008/layout/VerticalCircleList"/>
    <dgm:cxn modelId="{611144EA-80AA-47BC-96CE-78A07E4BFE1D}" type="presParOf" srcId="{31DBEC86-86CE-43B7-8BED-6C3C63BF1C5C}" destId="{73403610-332D-4905-BC33-EE363E472D11}" srcOrd="2" destOrd="0" presId="urn:microsoft.com/office/officeart/2008/layout/VerticalCircleList"/>
    <dgm:cxn modelId="{78BAC229-55B5-4BCE-9EE7-8A1C26133A2F}" type="presParOf" srcId="{73403610-332D-4905-BC33-EE363E472D11}" destId="{A76E14C9-D61E-4831-80AC-FFAB99433D74}" srcOrd="0" destOrd="0" presId="urn:microsoft.com/office/officeart/2008/layout/VerticalCircleList"/>
    <dgm:cxn modelId="{8DE0439A-E762-4587-898C-0C7A9B38946A}" type="presParOf" srcId="{73403610-332D-4905-BC33-EE363E472D11}" destId="{04F34BB8-82C4-46A6-BCC1-59F00D3C6335}" srcOrd="1" destOrd="0" presId="urn:microsoft.com/office/officeart/2008/layout/VerticalCircleList"/>
    <dgm:cxn modelId="{5CEA81FF-57CF-455A-8455-D375FF01B45D}" type="presParOf" srcId="{73403610-332D-4905-BC33-EE363E472D11}" destId="{9CC90224-9DD8-4801-AE26-FE9C5C11F06E}" srcOrd="2" destOrd="0" presId="urn:microsoft.com/office/officeart/2008/layout/VerticalCircleList"/>
    <dgm:cxn modelId="{E982457B-C222-40DF-B95F-75B8A3508733}" type="presParOf" srcId="{31DBEC86-86CE-43B7-8BED-6C3C63BF1C5C}" destId="{F00109C0-A60A-4DDA-9FC6-290C95415792}" srcOrd="3" destOrd="0" presId="urn:microsoft.com/office/officeart/2008/layout/VerticalCircleList"/>
    <dgm:cxn modelId="{43DB032A-F5FF-42B8-8180-CC43A9547B3A}" type="presParOf" srcId="{F00109C0-A60A-4DDA-9FC6-290C95415792}" destId="{6446916D-E051-40D3-9A7F-B6C0BA913289}" srcOrd="0" destOrd="0" presId="urn:microsoft.com/office/officeart/2008/layout/VerticalCircleList"/>
    <dgm:cxn modelId="{7F9E65F1-E1EA-4C18-A06F-59F06720D305}" type="presParOf" srcId="{F00109C0-A60A-4DDA-9FC6-290C95415792}" destId="{93F3898A-40DD-4C82-B729-BFA018E92032}" srcOrd="1" destOrd="0" presId="urn:microsoft.com/office/officeart/2008/layout/VerticalCircleList"/>
    <dgm:cxn modelId="{301BBD23-22BC-40F0-918F-4FB51D6B8BFB}" type="presParOf" srcId="{F00109C0-A60A-4DDA-9FC6-290C95415792}" destId="{F96EA388-D603-4048-B572-44B6CEB0459A}" srcOrd="2" destOrd="0" presId="urn:microsoft.com/office/officeart/2008/layout/VerticalCircleList"/>
    <dgm:cxn modelId="{94B70923-CF05-4E53-A572-147C68B9E573}" type="presParOf" srcId="{31DBEC86-86CE-43B7-8BED-6C3C63BF1C5C}" destId="{0A936B69-441D-44B7-BAD9-E71E19D19613}" srcOrd="4" destOrd="0" presId="urn:microsoft.com/office/officeart/2008/layout/VerticalCircleList"/>
    <dgm:cxn modelId="{5EFA95F8-4018-4784-A87F-3963A7824322}" type="presParOf" srcId="{0A936B69-441D-44B7-BAD9-E71E19D19613}" destId="{C7658BF6-C7B8-416A-9AD5-048DF2C25E6F}" srcOrd="0" destOrd="0" presId="urn:microsoft.com/office/officeart/2008/layout/VerticalCircleList"/>
    <dgm:cxn modelId="{6A8A889F-89F9-444D-B625-5088B85D0A45}" type="presParOf" srcId="{0A936B69-441D-44B7-BAD9-E71E19D19613}" destId="{3DC8DEB6-A63B-4F18-901C-3C198B490CD6}" srcOrd="1" destOrd="0" presId="urn:microsoft.com/office/officeart/2008/layout/VerticalCircleList"/>
    <dgm:cxn modelId="{7BC0018B-D14E-4F50-8F86-34C021BF906D}" type="presParOf" srcId="{0A936B69-441D-44B7-BAD9-E71E19D19613}" destId="{251CCB9D-0007-44DB-BD2A-EF37CE549783}" srcOrd="2" destOrd="0" presId="urn:microsoft.com/office/officeart/2008/layout/VerticalCircleList"/>
    <dgm:cxn modelId="{93018C33-3332-4A91-8ADB-C266854CA000}" type="presParOf" srcId="{31DBEC86-86CE-43B7-8BED-6C3C63BF1C5C}" destId="{6AA340DC-82C1-47B9-B447-59BFDD33F20F}" srcOrd="5" destOrd="0" presId="urn:microsoft.com/office/officeart/2008/layout/VerticalCircleList"/>
    <dgm:cxn modelId="{70883850-535B-4EBF-8CC2-FDE5626B3179}" type="presParOf" srcId="{6AA340DC-82C1-47B9-B447-59BFDD33F20F}" destId="{96C2CDC0-7B95-4CB1-87FC-2B04AF050E3B}" srcOrd="0" destOrd="0" presId="urn:microsoft.com/office/officeart/2008/layout/VerticalCircleList"/>
    <dgm:cxn modelId="{A6D798C9-9AC9-443A-BF31-1CA8AB3CEA1E}" type="presParOf" srcId="{6AA340DC-82C1-47B9-B447-59BFDD33F20F}" destId="{809807B0-4EF1-4100-8786-73352855D543}" srcOrd="1" destOrd="0" presId="urn:microsoft.com/office/officeart/2008/layout/VerticalCircleList"/>
    <dgm:cxn modelId="{E42C6EF7-0186-419F-8C9C-2F562AC1DD83}" type="presParOf" srcId="{6AA340DC-82C1-47B9-B447-59BFDD33F20F}" destId="{C8BFF8D1-D5A1-4878-B2B9-797C152F1A50}" srcOrd="2" destOrd="0" presId="urn:microsoft.com/office/officeart/2008/layout/VerticalCircleList"/>
    <dgm:cxn modelId="{388AF250-6A77-4AAA-BFE1-10B995662844}" type="presParOf" srcId="{31DBEC86-86CE-43B7-8BED-6C3C63BF1C5C}" destId="{3AD3C207-D44A-433E-9413-6F832A746528}" srcOrd="6" destOrd="0" presId="urn:microsoft.com/office/officeart/2008/layout/VerticalCircleList"/>
    <dgm:cxn modelId="{E3F424CE-6290-4B86-B57D-3E0E9C17C265}" type="presParOf" srcId="{3AD3C207-D44A-433E-9413-6F832A746528}" destId="{204519BC-815C-4DB2-BD06-35496FBE22A8}" srcOrd="0" destOrd="0" presId="urn:microsoft.com/office/officeart/2008/layout/VerticalCircleList"/>
    <dgm:cxn modelId="{34CB02E6-0A80-4B1A-A9F0-A4A6FEC85CAD}" type="presParOf" srcId="{3AD3C207-D44A-433E-9413-6F832A746528}" destId="{2F87A2FD-605A-4998-BC3A-DACA8849A085}" srcOrd="1" destOrd="0" presId="urn:microsoft.com/office/officeart/2008/layout/VerticalCircleList"/>
    <dgm:cxn modelId="{73A9D81F-21D8-43F1-9BD8-8001A7B78D4B}" type="presParOf" srcId="{3AD3C207-D44A-433E-9413-6F832A746528}" destId="{8B2BDE57-9AE1-4AAB-9F36-0E14AACB57FA}" srcOrd="2" destOrd="0" presId="urn:microsoft.com/office/officeart/2008/layout/VerticalCircleList"/>
    <dgm:cxn modelId="{A64A5799-DF32-47FC-AC03-F2AAFF4A7F67}" type="presParOf" srcId="{31DBEC86-86CE-43B7-8BED-6C3C63BF1C5C}" destId="{02EAA861-42A5-4470-8269-3D79F7E86769}" srcOrd="7" destOrd="0" presId="urn:microsoft.com/office/officeart/2008/layout/VerticalCircleList"/>
    <dgm:cxn modelId="{64D2AE6A-2E44-435A-BF29-1B1C909C4DA1}" type="presParOf" srcId="{02EAA861-42A5-4470-8269-3D79F7E86769}" destId="{9CBA035A-CA1C-42E5-85B9-EF93317B9455}" srcOrd="0" destOrd="0" presId="urn:microsoft.com/office/officeart/2008/layout/VerticalCircleList"/>
    <dgm:cxn modelId="{887B9F9F-6942-43C4-B2DA-27D6DDE0368F}" type="presParOf" srcId="{02EAA861-42A5-4470-8269-3D79F7E86769}" destId="{7C527D27-97A1-46E2-B2B9-F8A0106DEC8E}" srcOrd="1" destOrd="0" presId="urn:microsoft.com/office/officeart/2008/layout/VerticalCircleList"/>
    <dgm:cxn modelId="{1A974327-B475-4A5D-9CFE-5D5F06ED1C24}" type="presParOf" srcId="{02EAA861-42A5-4470-8269-3D79F7E86769}" destId="{5777E39C-CC5E-43BD-801E-D8776855CA66}" srcOrd="2" destOrd="0" presId="urn:microsoft.com/office/officeart/2008/layout/Vertical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8D7A5B-8348-45CF-8A4D-7312E6141C57}">
      <dsp:nvSpPr>
        <dsp:cNvPr id="0" name=""/>
        <dsp:cNvSpPr/>
      </dsp:nvSpPr>
      <dsp:spPr>
        <a:xfrm rot="16200000">
          <a:off x="372266" y="1518202"/>
          <a:ext cx="4798817" cy="1762412"/>
        </a:xfrm>
        <a:prstGeom prst="flowChartManualOperation">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0650" tIns="0" rIns="119489" bIns="0" numCol="1" spcCol="1270" anchor="ctr" anchorCtr="0">
          <a:noAutofit/>
        </a:bodyPr>
        <a:lstStyle/>
        <a:p>
          <a:pPr marL="0" lvl="0" indent="0" algn="ctr" defTabSz="844550">
            <a:lnSpc>
              <a:spcPct val="90000"/>
            </a:lnSpc>
            <a:spcBef>
              <a:spcPct val="0"/>
            </a:spcBef>
            <a:spcAft>
              <a:spcPct val="35000"/>
            </a:spcAft>
            <a:buNone/>
          </a:pPr>
          <a:r>
            <a:rPr lang="en-US" sz="1900" kern="1200" dirty="0"/>
            <a:t>Leverage end user input to stratify records into workflow stages and engage the user before deadlines.</a:t>
          </a:r>
        </a:p>
      </dsp:txBody>
      <dsp:txXfrm rot="5400000">
        <a:off x="1890468" y="959763"/>
        <a:ext cx="1762412" cy="2879291"/>
      </dsp:txXfrm>
    </dsp:sp>
    <dsp:sp modelId="{5F3875A7-7ADF-4154-B1FF-87EE85285E68}">
      <dsp:nvSpPr>
        <dsp:cNvPr id="0" name=""/>
        <dsp:cNvSpPr/>
      </dsp:nvSpPr>
      <dsp:spPr>
        <a:xfrm rot="16200000">
          <a:off x="-1512122" y="1518202"/>
          <a:ext cx="4798817" cy="1762412"/>
        </a:xfrm>
        <a:prstGeom prst="flowChartManualOperation">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0650" tIns="0" rIns="119489" bIns="0" numCol="1" spcCol="1270" anchor="ctr" anchorCtr="0">
          <a:noAutofit/>
        </a:bodyPr>
        <a:lstStyle/>
        <a:p>
          <a:pPr marL="0" lvl="0" indent="0" algn="ctr" defTabSz="844550">
            <a:lnSpc>
              <a:spcPct val="90000"/>
            </a:lnSpc>
            <a:spcBef>
              <a:spcPct val="0"/>
            </a:spcBef>
            <a:spcAft>
              <a:spcPct val="35000"/>
            </a:spcAft>
            <a:buNone/>
          </a:pPr>
          <a:r>
            <a:rPr lang="en-US" sz="1900" kern="1200" dirty="0"/>
            <a:t>Provide the user with the ability to work claims in bulk and document key dates and progress.  </a:t>
          </a:r>
        </a:p>
      </dsp:txBody>
      <dsp:txXfrm rot="5400000">
        <a:off x="6080" y="959763"/>
        <a:ext cx="1762412" cy="2879291"/>
      </dsp:txXfrm>
    </dsp:sp>
    <dsp:sp modelId="{0B24B567-4467-4277-A7B4-74B849879610}">
      <dsp:nvSpPr>
        <dsp:cNvPr id="0" name=""/>
        <dsp:cNvSpPr/>
      </dsp:nvSpPr>
      <dsp:spPr>
        <a:xfrm rot="16200000">
          <a:off x="6070217" y="1518202"/>
          <a:ext cx="4798817" cy="1762412"/>
        </a:xfrm>
        <a:prstGeom prst="flowChartManualOperation">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0650" tIns="0" rIns="119489" bIns="0" numCol="1" spcCol="1270" anchor="ctr" anchorCtr="0">
          <a:noAutofit/>
        </a:bodyPr>
        <a:lstStyle/>
        <a:p>
          <a:pPr marL="0" lvl="0" indent="0" algn="ctr" defTabSz="844550">
            <a:lnSpc>
              <a:spcPct val="90000"/>
            </a:lnSpc>
            <a:spcBef>
              <a:spcPct val="0"/>
            </a:spcBef>
            <a:spcAft>
              <a:spcPct val="35000"/>
            </a:spcAft>
            <a:buNone/>
          </a:pPr>
          <a:r>
            <a:rPr lang="en-US" sz="1900" kern="1200" dirty="0"/>
            <a:t>Identify repetitive manual effort and automate.  </a:t>
          </a:r>
        </a:p>
      </dsp:txBody>
      <dsp:txXfrm rot="5400000">
        <a:off x="7588419" y="959763"/>
        <a:ext cx="1762412" cy="2879291"/>
      </dsp:txXfrm>
    </dsp:sp>
    <dsp:sp modelId="{9DF1D32A-EF67-4627-A668-146AAAB7EF34}">
      <dsp:nvSpPr>
        <dsp:cNvPr id="0" name=""/>
        <dsp:cNvSpPr/>
      </dsp:nvSpPr>
      <dsp:spPr>
        <a:xfrm rot="16200000">
          <a:off x="2260880" y="1518202"/>
          <a:ext cx="4798817" cy="1762412"/>
        </a:xfrm>
        <a:prstGeom prst="flowChartManualOperation">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0650" tIns="0" rIns="119489" bIns="0" numCol="1" spcCol="1270" anchor="ctr" anchorCtr="0">
          <a:noAutofit/>
        </a:bodyPr>
        <a:lstStyle/>
        <a:p>
          <a:pPr marL="0" lvl="0" indent="0" algn="ctr" defTabSz="844550">
            <a:lnSpc>
              <a:spcPct val="90000"/>
            </a:lnSpc>
            <a:spcBef>
              <a:spcPct val="0"/>
            </a:spcBef>
            <a:spcAft>
              <a:spcPct val="35000"/>
            </a:spcAft>
            <a:buNone/>
          </a:pPr>
          <a:r>
            <a:rPr lang="en-US" sz="1900" kern="1200" dirty="0"/>
            <a:t>Track volume, inventory, and productivity to determine optimal resource allocation. </a:t>
          </a:r>
        </a:p>
      </dsp:txBody>
      <dsp:txXfrm rot="5400000">
        <a:off x="3779082" y="959763"/>
        <a:ext cx="1762412" cy="2879291"/>
      </dsp:txXfrm>
    </dsp:sp>
    <dsp:sp modelId="{4B23D19E-B678-4486-A47A-EB083D8AC79E}">
      <dsp:nvSpPr>
        <dsp:cNvPr id="0" name=""/>
        <dsp:cNvSpPr/>
      </dsp:nvSpPr>
      <dsp:spPr>
        <a:xfrm rot="16200000">
          <a:off x="4182497" y="1518202"/>
          <a:ext cx="4798817" cy="1762412"/>
        </a:xfrm>
        <a:prstGeom prst="flowChartManualOperation">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0650" tIns="0" rIns="119489" bIns="0" numCol="1" spcCol="1270" anchor="ctr" anchorCtr="0">
          <a:noAutofit/>
        </a:bodyPr>
        <a:lstStyle/>
        <a:p>
          <a:pPr marL="0" lvl="0" indent="0" algn="ctr" defTabSz="844550">
            <a:lnSpc>
              <a:spcPct val="90000"/>
            </a:lnSpc>
            <a:spcBef>
              <a:spcPct val="0"/>
            </a:spcBef>
            <a:spcAft>
              <a:spcPct val="35000"/>
            </a:spcAft>
            <a:buNone/>
          </a:pPr>
          <a:r>
            <a:rPr lang="en-US" sz="1900" kern="1200" dirty="0"/>
            <a:t>Leverage workflow data to track success and better understand the best strategy for each payer and arbitration entity. </a:t>
          </a:r>
        </a:p>
      </dsp:txBody>
      <dsp:txXfrm rot="5400000">
        <a:off x="5700699" y="959763"/>
        <a:ext cx="1762412" cy="28792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98AA83-47CD-487D-8809-E43BE67AA20D}">
      <dsp:nvSpPr>
        <dsp:cNvPr id="0" name=""/>
        <dsp:cNvSpPr/>
      </dsp:nvSpPr>
      <dsp:spPr>
        <a:xfrm>
          <a:off x="2685" y="134373"/>
          <a:ext cx="2502126" cy="100085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kern="1200" dirty="0"/>
            <a:t>Criteria-Defining reimbursement thresholds and payers</a:t>
          </a:r>
        </a:p>
      </dsp:txBody>
      <dsp:txXfrm>
        <a:off x="2685" y="134373"/>
        <a:ext cx="2502126" cy="1000850"/>
      </dsp:txXfrm>
    </dsp:sp>
    <dsp:sp modelId="{4CEFC5D8-F450-4054-B88C-78AF57D39455}">
      <dsp:nvSpPr>
        <dsp:cNvPr id="0" name=""/>
        <dsp:cNvSpPr/>
      </dsp:nvSpPr>
      <dsp:spPr>
        <a:xfrm>
          <a:off x="2685" y="1135223"/>
          <a:ext cx="2502126" cy="3122437"/>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dirty="0"/>
            <a:t>PCM</a:t>
          </a:r>
        </a:p>
        <a:p>
          <a:pPr marL="228600" lvl="2" indent="-114300" algn="l" defTabSz="533400">
            <a:lnSpc>
              <a:spcPct val="90000"/>
            </a:lnSpc>
            <a:spcBef>
              <a:spcPct val="0"/>
            </a:spcBef>
            <a:spcAft>
              <a:spcPct val="15000"/>
            </a:spcAft>
            <a:buChar char="•"/>
          </a:pPr>
          <a:r>
            <a:rPr lang="en-US" sz="1200" kern="1200" dirty="0"/>
            <a:t>PCM is capable of storing complex reimbursement requirements that can vary by payer, state, procedure, etc.</a:t>
          </a:r>
        </a:p>
        <a:p>
          <a:pPr marL="228600" lvl="2" indent="-114300" algn="l" defTabSz="533400">
            <a:lnSpc>
              <a:spcPct val="90000"/>
            </a:lnSpc>
            <a:spcBef>
              <a:spcPct val="0"/>
            </a:spcBef>
            <a:spcAft>
              <a:spcPct val="15000"/>
            </a:spcAft>
            <a:buChar char="•"/>
          </a:pPr>
          <a:r>
            <a:rPr lang="en-US" sz="1200" kern="1200" dirty="0"/>
            <a:t>PCM can store rates in contracts that are not tied to a party/FSC and are used only for reference rates</a:t>
          </a:r>
        </a:p>
        <a:p>
          <a:pPr marL="114300" lvl="1" indent="-114300" algn="l" defTabSz="533400">
            <a:lnSpc>
              <a:spcPct val="90000"/>
            </a:lnSpc>
            <a:spcBef>
              <a:spcPct val="0"/>
            </a:spcBef>
            <a:spcAft>
              <a:spcPct val="15000"/>
            </a:spcAft>
            <a:buChar char="•"/>
          </a:pPr>
          <a:r>
            <a:rPr lang="en-US" sz="1200" kern="1200" dirty="0"/>
            <a:t>AES</a:t>
          </a:r>
        </a:p>
        <a:p>
          <a:pPr marL="228600" lvl="2" indent="-114300" algn="l" defTabSz="533400">
            <a:lnSpc>
              <a:spcPct val="90000"/>
            </a:lnSpc>
            <a:spcBef>
              <a:spcPct val="0"/>
            </a:spcBef>
            <a:spcAft>
              <a:spcPct val="15000"/>
            </a:spcAft>
            <a:buChar char="•"/>
          </a:pPr>
          <a:r>
            <a:rPr lang="en-US" sz="1200" kern="1200" dirty="0"/>
            <a:t>Existing AES routines, tables, and columns can be leveraged for data selection and categorization</a:t>
          </a:r>
        </a:p>
      </dsp:txBody>
      <dsp:txXfrm>
        <a:off x="2685" y="1135223"/>
        <a:ext cx="2502126" cy="3122437"/>
      </dsp:txXfrm>
    </dsp:sp>
    <dsp:sp modelId="{70602803-AD49-4A1E-A9ED-B1F02E69CC9B}">
      <dsp:nvSpPr>
        <dsp:cNvPr id="0" name=""/>
        <dsp:cNvSpPr/>
      </dsp:nvSpPr>
      <dsp:spPr>
        <a:xfrm>
          <a:off x="2884296" y="134373"/>
          <a:ext cx="3548415" cy="100085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kern="1200" dirty="0"/>
            <a:t>Workflow</a:t>
          </a:r>
        </a:p>
      </dsp:txBody>
      <dsp:txXfrm>
        <a:off x="2884296" y="134373"/>
        <a:ext cx="3548415" cy="1000850"/>
      </dsp:txXfrm>
    </dsp:sp>
    <dsp:sp modelId="{3EF20211-9257-4900-B90C-17006370090F}">
      <dsp:nvSpPr>
        <dsp:cNvPr id="0" name=""/>
        <dsp:cNvSpPr/>
      </dsp:nvSpPr>
      <dsp:spPr>
        <a:xfrm>
          <a:off x="2855109" y="1135223"/>
          <a:ext cx="3606789" cy="3122437"/>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dirty="0"/>
            <a:t>ETM can automatically monitor for qualifying payments and trigger Task creation using operational definitions </a:t>
          </a:r>
        </a:p>
        <a:p>
          <a:pPr marL="114300" lvl="1" indent="-114300" algn="l" defTabSz="533400">
            <a:lnSpc>
              <a:spcPct val="90000"/>
            </a:lnSpc>
            <a:spcBef>
              <a:spcPct val="0"/>
            </a:spcBef>
            <a:spcAft>
              <a:spcPct val="15000"/>
            </a:spcAft>
            <a:buChar char="•"/>
          </a:pPr>
          <a:r>
            <a:rPr lang="en-US" sz="1200" kern="1200" dirty="0"/>
            <a:t>ETM can automatically categorize work based upon pre-defined follow-up pathways</a:t>
          </a:r>
        </a:p>
        <a:p>
          <a:pPr marL="114300" lvl="1" indent="-114300" algn="l" defTabSz="533400">
            <a:lnSpc>
              <a:spcPct val="90000"/>
            </a:lnSpc>
            <a:spcBef>
              <a:spcPct val="0"/>
            </a:spcBef>
            <a:spcAft>
              <a:spcPct val="15000"/>
            </a:spcAft>
            <a:buChar char="•"/>
          </a:pPr>
          <a:r>
            <a:rPr lang="en-US" sz="1200" kern="1200" dirty="0"/>
            <a:t>ETM Summary views can be used to evaluate large volume trends, categorize results, and automate large volume follow up protocols</a:t>
          </a:r>
        </a:p>
        <a:p>
          <a:pPr marL="114300" lvl="1" indent="-114300" algn="l" defTabSz="533400">
            <a:lnSpc>
              <a:spcPct val="90000"/>
            </a:lnSpc>
            <a:spcBef>
              <a:spcPct val="0"/>
            </a:spcBef>
            <a:spcAft>
              <a:spcPct val="15000"/>
            </a:spcAft>
            <a:buChar char="•"/>
          </a:pPr>
          <a:r>
            <a:rPr lang="en-US" sz="1200" kern="1200" dirty="0"/>
            <a:t>ETM can actively monitor a Task and remove it when the scenario is resolved if: </a:t>
          </a:r>
        </a:p>
        <a:p>
          <a:pPr marL="228600" lvl="2" indent="-114300" algn="l" defTabSz="533400">
            <a:lnSpc>
              <a:spcPct val="90000"/>
            </a:lnSpc>
            <a:spcBef>
              <a:spcPct val="0"/>
            </a:spcBef>
            <a:spcAft>
              <a:spcPct val="15000"/>
            </a:spcAft>
            <a:buChar char="•"/>
          </a:pPr>
          <a:r>
            <a:rPr lang="en-US" sz="1200" kern="1200" dirty="0"/>
            <a:t>Expected reimbursement threshold changes (operational requirement update)</a:t>
          </a:r>
        </a:p>
        <a:p>
          <a:pPr marL="228600" lvl="2" indent="-114300" algn="l" defTabSz="533400">
            <a:lnSpc>
              <a:spcPct val="90000"/>
            </a:lnSpc>
            <a:spcBef>
              <a:spcPct val="0"/>
            </a:spcBef>
            <a:spcAft>
              <a:spcPct val="15000"/>
            </a:spcAft>
            <a:buChar char="•"/>
          </a:pPr>
          <a:r>
            <a:rPr lang="en-US" sz="1200" kern="1200" dirty="0"/>
            <a:t>Additional allowance/payment is made</a:t>
          </a:r>
        </a:p>
        <a:p>
          <a:pPr marL="228600" lvl="2" indent="-114300" algn="l" defTabSz="533400">
            <a:lnSpc>
              <a:spcPct val="90000"/>
            </a:lnSpc>
            <a:spcBef>
              <a:spcPct val="0"/>
            </a:spcBef>
            <a:spcAft>
              <a:spcPct val="15000"/>
            </a:spcAft>
            <a:buChar char="•"/>
          </a:pPr>
          <a:r>
            <a:rPr lang="en-US" sz="1200" kern="1200" dirty="0"/>
            <a:t>Timely follow up does not occur</a:t>
          </a:r>
        </a:p>
        <a:p>
          <a:pPr marL="114300" lvl="1" indent="-114300" algn="l" defTabSz="533400">
            <a:lnSpc>
              <a:spcPct val="90000"/>
            </a:lnSpc>
            <a:spcBef>
              <a:spcPct val="0"/>
            </a:spcBef>
            <a:spcAft>
              <a:spcPct val="15000"/>
            </a:spcAft>
            <a:buChar char="•"/>
          </a:pPr>
          <a:r>
            <a:rPr lang="en-US" sz="1200" kern="1200" dirty="0"/>
            <a:t>The Task history can be leveraged to document settlement attempts ahead of arbitration</a:t>
          </a:r>
        </a:p>
      </dsp:txBody>
      <dsp:txXfrm>
        <a:off x="2855109" y="1135223"/>
        <a:ext cx="3606789" cy="3122437"/>
      </dsp:txXfrm>
    </dsp:sp>
    <dsp:sp modelId="{094ADCDE-0563-4319-A50B-5A7D3A6EFFA4}">
      <dsp:nvSpPr>
        <dsp:cNvPr id="0" name=""/>
        <dsp:cNvSpPr/>
      </dsp:nvSpPr>
      <dsp:spPr>
        <a:xfrm>
          <a:off x="6812196" y="134373"/>
          <a:ext cx="2502126" cy="100085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kern="1200" dirty="0"/>
            <a:t>Automation</a:t>
          </a:r>
        </a:p>
      </dsp:txBody>
      <dsp:txXfrm>
        <a:off x="6812196" y="134373"/>
        <a:ext cx="2502126" cy="1000850"/>
      </dsp:txXfrm>
    </dsp:sp>
    <dsp:sp modelId="{4BF8033D-89B0-4D18-8F1F-94B99695BF54}">
      <dsp:nvSpPr>
        <dsp:cNvPr id="0" name=""/>
        <dsp:cNvSpPr/>
      </dsp:nvSpPr>
      <dsp:spPr>
        <a:xfrm>
          <a:off x="6812196" y="1135223"/>
          <a:ext cx="2502126" cy="3122437"/>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dirty="0" err="1"/>
            <a:t>KAVart</a:t>
          </a:r>
          <a:r>
            <a:rPr lang="en-US" sz="1200" kern="1200" dirty="0"/>
            <a:t> can be leveraged to produce outbound feeds: Mail merge, RPA, and payer email processes</a:t>
          </a:r>
        </a:p>
        <a:p>
          <a:pPr marL="114300" lvl="1" indent="-114300" algn="l" defTabSz="533400">
            <a:lnSpc>
              <a:spcPct val="90000"/>
            </a:lnSpc>
            <a:spcBef>
              <a:spcPct val="0"/>
            </a:spcBef>
            <a:spcAft>
              <a:spcPct val="15000"/>
            </a:spcAft>
            <a:buChar char="•"/>
          </a:pPr>
          <a:r>
            <a:rPr lang="en-US" sz="1200" kern="1200" dirty="0"/>
            <a:t>Robotic Process Automation (RPA) allows the processing of manual, repetitive tasks in the follow-up process</a:t>
          </a:r>
        </a:p>
        <a:p>
          <a:pPr marL="114300" lvl="1" indent="-114300" algn="l" defTabSz="533400">
            <a:lnSpc>
              <a:spcPct val="90000"/>
            </a:lnSpc>
            <a:spcBef>
              <a:spcPct val="0"/>
            </a:spcBef>
            <a:spcAft>
              <a:spcPct val="15000"/>
            </a:spcAft>
            <a:buChar char="•"/>
          </a:pPr>
          <a:r>
            <a:rPr lang="en-US" sz="1200" kern="1200" dirty="0"/>
            <a:t>KAVart automates inventory, volume, and productivity reporting</a:t>
          </a:r>
        </a:p>
      </dsp:txBody>
      <dsp:txXfrm>
        <a:off x="6812196" y="1135223"/>
        <a:ext cx="2502126" cy="31224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A94F77-5DB4-4759-B7BC-84428447088E}">
      <dsp:nvSpPr>
        <dsp:cNvPr id="0" name=""/>
        <dsp:cNvSpPr/>
      </dsp:nvSpPr>
      <dsp:spPr>
        <a:xfrm rot="5400000">
          <a:off x="6947847" y="-2036279"/>
          <a:ext cx="421936" cy="4600329"/>
        </a:xfrm>
        <a:prstGeom prst="round2SameRect">
          <a:avLst/>
        </a:prstGeom>
        <a:solidFill>
          <a:srgbClr val="AD84C6">
            <a:lumMod val="75000"/>
          </a:srgbClr>
        </a:solidFill>
        <a:ln w="6350" cap="flat" cmpd="sng" algn="ctr">
          <a:no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en-US" sz="1200" b="0" kern="1200" dirty="0">
              <a:solidFill>
                <a:schemeClr val="bg1"/>
              </a:solidFill>
              <a:latin typeface="Calibri" panose="020F0502020204030204"/>
              <a:ea typeface="+mn-ea"/>
              <a:cs typeface="+mn-cs"/>
            </a:rPr>
            <a:t>Independent</a:t>
          </a:r>
          <a:r>
            <a:rPr lang="en-US" sz="1200" b="0" kern="1200" dirty="0">
              <a:solidFill>
                <a:schemeClr val="bg1"/>
              </a:solidFill>
            </a:rPr>
            <a:t> Dispute Resolution Action</a:t>
          </a:r>
        </a:p>
      </dsp:txBody>
      <dsp:txXfrm rot="-5400000">
        <a:off x="4858651" y="73514"/>
        <a:ext cx="4579732" cy="380742"/>
      </dsp:txXfrm>
    </dsp:sp>
    <dsp:sp modelId="{1B2DB706-897C-40B1-A778-E0031143886F}">
      <dsp:nvSpPr>
        <dsp:cNvPr id="0" name=""/>
        <dsp:cNvSpPr/>
      </dsp:nvSpPr>
      <dsp:spPr>
        <a:xfrm>
          <a:off x="1850" y="174"/>
          <a:ext cx="4856800" cy="527420"/>
        </a:xfrm>
        <a:prstGeom prst="roundRect">
          <a:avLst/>
        </a:prstGeom>
        <a:solidFill>
          <a:schemeClr val="accent1">
            <a:lumMod val="7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n-US" sz="1200" b="1" kern="1200" dirty="0"/>
            <a:t>Timeline Requirements</a:t>
          </a:r>
          <a:endParaRPr lang="en-US" sz="1200" kern="1200" dirty="0"/>
        </a:p>
      </dsp:txBody>
      <dsp:txXfrm>
        <a:off x="27597" y="25921"/>
        <a:ext cx="4805306" cy="475926"/>
      </dsp:txXfrm>
    </dsp:sp>
    <dsp:sp modelId="{1229AFF2-8242-4E2C-B906-C431938F9FA6}">
      <dsp:nvSpPr>
        <dsp:cNvPr id="0" name=""/>
        <dsp:cNvSpPr/>
      </dsp:nvSpPr>
      <dsp:spPr>
        <a:xfrm rot="5400000">
          <a:off x="6978752" y="-1449966"/>
          <a:ext cx="421936" cy="4535285"/>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None/>
          </a:pPr>
          <a:r>
            <a:rPr lang="en-US" sz="1200" b="0" kern="1200" dirty="0"/>
            <a:t>Initiate 30-business-day open negotiation period</a:t>
          </a:r>
        </a:p>
      </dsp:txBody>
      <dsp:txXfrm rot="-5400000">
        <a:off x="4922078" y="627305"/>
        <a:ext cx="4514688" cy="380742"/>
      </dsp:txXfrm>
    </dsp:sp>
    <dsp:sp modelId="{3703F755-A905-4B4A-AE85-DB08B8E30E6A}">
      <dsp:nvSpPr>
        <dsp:cNvPr id="0" name=""/>
        <dsp:cNvSpPr/>
      </dsp:nvSpPr>
      <dsp:spPr>
        <a:xfrm>
          <a:off x="1850" y="553966"/>
          <a:ext cx="4920226" cy="527420"/>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n-US" sz="1200" b="0" kern="1200" dirty="0"/>
            <a:t>30 business days, starting on the day of initial payment or notice of denial of payment</a:t>
          </a:r>
        </a:p>
      </dsp:txBody>
      <dsp:txXfrm>
        <a:off x="27597" y="579713"/>
        <a:ext cx="4868732" cy="475926"/>
      </dsp:txXfrm>
    </dsp:sp>
    <dsp:sp modelId="{4679E8A7-742C-4F02-A0E6-C7B77FC664AD}">
      <dsp:nvSpPr>
        <dsp:cNvPr id="0" name=""/>
        <dsp:cNvSpPr/>
      </dsp:nvSpPr>
      <dsp:spPr>
        <a:xfrm rot="5400000">
          <a:off x="6978752" y="-896175"/>
          <a:ext cx="421936" cy="4535285"/>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None/>
          </a:pPr>
          <a:r>
            <a:rPr lang="en-US" sz="1200" b="0" kern="1200" dirty="0"/>
            <a:t>Initiate independent dispute resolution process following failed open negotiation</a:t>
          </a:r>
        </a:p>
      </dsp:txBody>
      <dsp:txXfrm rot="-5400000">
        <a:off x="4922078" y="1181096"/>
        <a:ext cx="4514688" cy="380742"/>
      </dsp:txXfrm>
    </dsp:sp>
    <dsp:sp modelId="{9CF77CDE-8030-4E33-AB82-0B7BFA616CA0}">
      <dsp:nvSpPr>
        <dsp:cNvPr id="0" name=""/>
        <dsp:cNvSpPr/>
      </dsp:nvSpPr>
      <dsp:spPr>
        <a:xfrm>
          <a:off x="1850" y="1107757"/>
          <a:ext cx="4920226" cy="527420"/>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n-US" sz="1200" b="0" kern="1200" dirty="0"/>
            <a:t>4 business days, starting the business day after the open negotiation period ends</a:t>
          </a:r>
        </a:p>
      </dsp:txBody>
      <dsp:txXfrm>
        <a:off x="27597" y="1133504"/>
        <a:ext cx="4868732" cy="475926"/>
      </dsp:txXfrm>
    </dsp:sp>
    <dsp:sp modelId="{1C32EBE4-E8E1-4F24-B21A-B1B2046BB69C}">
      <dsp:nvSpPr>
        <dsp:cNvPr id="0" name=""/>
        <dsp:cNvSpPr/>
      </dsp:nvSpPr>
      <dsp:spPr>
        <a:xfrm rot="5400000">
          <a:off x="6978752" y="-342384"/>
          <a:ext cx="421936" cy="4535285"/>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None/>
          </a:pPr>
          <a:r>
            <a:rPr lang="en-US" sz="1200" b="0" kern="1200" dirty="0"/>
            <a:t>Mutual agreement on certified independent dispute resolution entity selection</a:t>
          </a:r>
        </a:p>
      </dsp:txBody>
      <dsp:txXfrm rot="-5400000">
        <a:off x="4922078" y="1734887"/>
        <a:ext cx="4514688" cy="380742"/>
      </dsp:txXfrm>
    </dsp:sp>
    <dsp:sp modelId="{E0838AB7-33E7-4CDE-8230-FFE754F8C7FF}">
      <dsp:nvSpPr>
        <dsp:cNvPr id="0" name=""/>
        <dsp:cNvSpPr/>
      </dsp:nvSpPr>
      <dsp:spPr>
        <a:xfrm>
          <a:off x="1850" y="1661548"/>
          <a:ext cx="4920226" cy="527420"/>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n-US" sz="1200" b="0" kern="1200" dirty="0"/>
            <a:t>3 business days after the independent dispute resolution initiation date</a:t>
          </a:r>
        </a:p>
      </dsp:txBody>
      <dsp:txXfrm>
        <a:off x="27597" y="1687295"/>
        <a:ext cx="4868732" cy="475926"/>
      </dsp:txXfrm>
    </dsp:sp>
    <dsp:sp modelId="{4115C6FE-EC3B-4F8A-95FE-8D143D93B745}">
      <dsp:nvSpPr>
        <dsp:cNvPr id="0" name=""/>
        <dsp:cNvSpPr/>
      </dsp:nvSpPr>
      <dsp:spPr>
        <a:xfrm rot="5400000">
          <a:off x="6978752" y="211407"/>
          <a:ext cx="421936" cy="4535285"/>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None/>
          </a:pPr>
          <a:r>
            <a:rPr lang="en-US" sz="1200" b="0" kern="1200" dirty="0"/>
            <a:t>Departments select certified independent dispute resolution entity in the case of no conflict-free selection by parties</a:t>
          </a:r>
        </a:p>
      </dsp:txBody>
      <dsp:txXfrm rot="-5400000">
        <a:off x="4922078" y="2288679"/>
        <a:ext cx="4514688" cy="380742"/>
      </dsp:txXfrm>
    </dsp:sp>
    <dsp:sp modelId="{6FC7A3C7-6898-492F-ADEB-810E138EA48C}">
      <dsp:nvSpPr>
        <dsp:cNvPr id="0" name=""/>
        <dsp:cNvSpPr/>
      </dsp:nvSpPr>
      <dsp:spPr>
        <a:xfrm>
          <a:off x="1850" y="2215340"/>
          <a:ext cx="4920226" cy="527420"/>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n-US" sz="1200" b="0" kern="1200" dirty="0"/>
            <a:t>6 business days after the independent dispute resolution initiation date</a:t>
          </a:r>
        </a:p>
      </dsp:txBody>
      <dsp:txXfrm>
        <a:off x="27597" y="2241087"/>
        <a:ext cx="4868732" cy="475926"/>
      </dsp:txXfrm>
    </dsp:sp>
    <dsp:sp modelId="{105D8587-B546-4530-B98D-DABD9AE10078}">
      <dsp:nvSpPr>
        <dsp:cNvPr id="0" name=""/>
        <dsp:cNvSpPr/>
      </dsp:nvSpPr>
      <dsp:spPr>
        <a:xfrm rot="5400000">
          <a:off x="6978752" y="765198"/>
          <a:ext cx="421936" cy="4535285"/>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None/>
          </a:pPr>
          <a:r>
            <a:rPr lang="en-US" sz="1200" b="0" kern="1200" dirty="0"/>
            <a:t>Submit payment offers and additional information to certified independent dispute resolution entity</a:t>
          </a:r>
        </a:p>
      </dsp:txBody>
      <dsp:txXfrm rot="-5400000">
        <a:off x="4922078" y="2842470"/>
        <a:ext cx="4514688" cy="380742"/>
      </dsp:txXfrm>
    </dsp:sp>
    <dsp:sp modelId="{DA69C0B2-C29E-4F9C-8763-50CDD38A1031}">
      <dsp:nvSpPr>
        <dsp:cNvPr id="0" name=""/>
        <dsp:cNvSpPr/>
      </dsp:nvSpPr>
      <dsp:spPr>
        <a:xfrm>
          <a:off x="1850" y="2769131"/>
          <a:ext cx="4920226" cy="527420"/>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n-US" sz="1200" b="0" kern="1200" dirty="0"/>
            <a:t>10 business days after the date of certified independent dispute resolution entity selection</a:t>
          </a:r>
        </a:p>
      </dsp:txBody>
      <dsp:txXfrm>
        <a:off x="27597" y="2794878"/>
        <a:ext cx="4868732" cy="475926"/>
      </dsp:txXfrm>
    </dsp:sp>
    <dsp:sp modelId="{7DA76961-20FA-4E14-AA9E-07D44752EFD1}">
      <dsp:nvSpPr>
        <dsp:cNvPr id="0" name=""/>
        <dsp:cNvSpPr/>
      </dsp:nvSpPr>
      <dsp:spPr>
        <a:xfrm rot="5400000">
          <a:off x="6978752" y="1318989"/>
          <a:ext cx="421936" cy="4535285"/>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None/>
          </a:pPr>
          <a:r>
            <a:rPr lang="en-US" sz="1200" b="0" kern="1200" dirty="0"/>
            <a:t>Payment determination made</a:t>
          </a:r>
        </a:p>
      </dsp:txBody>
      <dsp:txXfrm rot="-5400000">
        <a:off x="4922078" y="3396261"/>
        <a:ext cx="4514688" cy="380742"/>
      </dsp:txXfrm>
    </dsp:sp>
    <dsp:sp modelId="{0D27A313-CA44-4895-A6BC-88E157538898}">
      <dsp:nvSpPr>
        <dsp:cNvPr id="0" name=""/>
        <dsp:cNvSpPr/>
      </dsp:nvSpPr>
      <dsp:spPr>
        <a:xfrm>
          <a:off x="1850" y="3322922"/>
          <a:ext cx="4920226" cy="527420"/>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n-US" sz="1200" b="0" kern="1200" dirty="0"/>
            <a:t>30 business days after the date of certified independent dispute resolution entity selection</a:t>
          </a:r>
        </a:p>
      </dsp:txBody>
      <dsp:txXfrm>
        <a:off x="27597" y="3348669"/>
        <a:ext cx="4868732" cy="475926"/>
      </dsp:txXfrm>
    </dsp:sp>
    <dsp:sp modelId="{6D6B507E-DEA4-4F2E-B46F-234EBA1DDF56}">
      <dsp:nvSpPr>
        <dsp:cNvPr id="0" name=""/>
        <dsp:cNvSpPr/>
      </dsp:nvSpPr>
      <dsp:spPr>
        <a:xfrm rot="5400000">
          <a:off x="6978752" y="1872781"/>
          <a:ext cx="421936" cy="4535285"/>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None/>
          </a:pPr>
          <a:r>
            <a:rPr lang="en-US" sz="1200" b="0" kern="1200" dirty="0"/>
            <a:t>Payment submitted to the applicable party</a:t>
          </a:r>
        </a:p>
      </dsp:txBody>
      <dsp:txXfrm rot="-5400000">
        <a:off x="4922078" y="3950053"/>
        <a:ext cx="4514688" cy="380742"/>
      </dsp:txXfrm>
    </dsp:sp>
    <dsp:sp modelId="{4F3F808F-3DF4-4BCA-B894-4E32F603F97D}">
      <dsp:nvSpPr>
        <dsp:cNvPr id="0" name=""/>
        <dsp:cNvSpPr/>
      </dsp:nvSpPr>
      <dsp:spPr>
        <a:xfrm>
          <a:off x="1850" y="3876713"/>
          <a:ext cx="4920226" cy="527420"/>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n-US" sz="1200" b="0" kern="1200" dirty="0"/>
            <a:t>30 business days after the payment determination</a:t>
          </a:r>
        </a:p>
      </dsp:txBody>
      <dsp:txXfrm>
        <a:off x="27597" y="3902460"/>
        <a:ext cx="4868732" cy="47592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E9F290-347C-445B-91FE-9E3548013E16}">
      <dsp:nvSpPr>
        <dsp:cNvPr id="0" name=""/>
        <dsp:cNvSpPr/>
      </dsp:nvSpPr>
      <dsp:spPr>
        <a:xfrm>
          <a:off x="557744" y="1032"/>
          <a:ext cx="489078" cy="489078"/>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2D15D092-7F63-416F-BE7E-9B9CDF395D9E}">
      <dsp:nvSpPr>
        <dsp:cNvPr id="0" name=""/>
        <dsp:cNvSpPr/>
      </dsp:nvSpPr>
      <dsp:spPr>
        <a:xfrm>
          <a:off x="802283" y="1032"/>
          <a:ext cx="2609413" cy="489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 rIns="0" bIns="20320" numCol="1" spcCol="1270" anchor="ctr" anchorCtr="0">
          <a:noAutofit/>
        </a:bodyPr>
        <a:lstStyle/>
        <a:p>
          <a:pPr marL="0" lvl="0" indent="0" algn="l" defTabSz="711200">
            <a:lnSpc>
              <a:spcPct val="90000"/>
            </a:lnSpc>
            <a:spcBef>
              <a:spcPct val="0"/>
            </a:spcBef>
            <a:spcAft>
              <a:spcPct val="35000"/>
            </a:spcAft>
            <a:buNone/>
          </a:pPr>
          <a:r>
            <a:rPr lang="en-US" sz="1600" kern="1200" dirty="0"/>
            <a:t>Negotiation earliest start date</a:t>
          </a:r>
        </a:p>
      </dsp:txBody>
      <dsp:txXfrm>
        <a:off x="802283" y="1032"/>
        <a:ext cx="2609413" cy="489078"/>
      </dsp:txXfrm>
    </dsp:sp>
    <dsp:sp modelId="{DDB0E7C3-6D37-4CA9-BAF5-E0F26821240A}">
      <dsp:nvSpPr>
        <dsp:cNvPr id="0" name=""/>
        <dsp:cNvSpPr/>
      </dsp:nvSpPr>
      <dsp:spPr>
        <a:xfrm>
          <a:off x="557744" y="490110"/>
          <a:ext cx="489078" cy="489078"/>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930DED5F-8F8A-40AB-8B2D-7785B5B9EFB4}">
      <dsp:nvSpPr>
        <dsp:cNvPr id="0" name=""/>
        <dsp:cNvSpPr/>
      </dsp:nvSpPr>
      <dsp:spPr>
        <a:xfrm>
          <a:off x="802283" y="490110"/>
          <a:ext cx="2609413" cy="489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 rIns="0" bIns="20320" numCol="1" spcCol="1270" anchor="ctr" anchorCtr="0">
          <a:noAutofit/>
        </a:bodyPr>
        <a:lstStyle/>
        <a:p>
          <a:pPr marL="0" lvl="0" indent="0" algn="l" defTabSz="711200">
            <a:lnSpc>
              <a:spcPct val="90000"/>
            </a:lnSpc>
            <a:spcBef>
              <a:spcPct val="0"/>
            </a:spcBef>
            <a:spcAft>
              <a:spcPct val="35000"/>
            </a:spcAft>
            <a:buNone/>
          </a:pPr>
          <a:r>
            <a:rPr lang="en-US" sz="1600" kern="1200" dirty="0"/>
            <a:t>Negotiation latest start date</a:t>
          </a:r>
        </a:p>
      </dsp:txBody>
      <dsp:txXfrm>
        <a:off x="802283" y="490110"/>
        <a:ext cx="2609413" cy="489078"/>
      </dsp:txXfrm>
    </dsp:sp>
    <dsp:sp modelId="{59D95DCB-28ED-4BFF-9FE9-6A4DA370322F}">
      <dsp:nvSpPr>
        <dsp:cNvPr id="0" name=""/>
        <dsp:cNvSpPr/>
      </dsp:nvSpPr>
      <dsp:spPr>
        <a:xfrm>
          <a:off x="557744" y="979189"/>
          <a:ext cx="489078" cy="489078"/>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BB0F014B-B278-4FB0-8664-80820D9EC76F}">
      <dsp:nvSpPr>
        <dsp:cNvPr id="0" name=""/>
        <dsp:cNvSpPr/>
      </dsp:nvSpPr>
      <dsp:spPr>
        <a:xfrm>
          <a:off x="802283" y="979189"/>
          <a:ext cx="2609413" cy="489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 rIns="0" bIns="20320" numCol="1" spcCol="1270" anchor="ctr" anchorCtr="0">
          <a:noAutofit/>
        </a:bodyPr>
        <a:lstStyle/>
        <a:p>
          <a:pPr marL="0" lvl="0" indent="0" algn="l" defTabSz="711200">
            <a:lnSpc>
              <a:spcPct val="90000"/>
            </a:lnSpc>
            <a:spcBef>
              <a:spcPct val="0"/>
            </a:spcBef>
            <a:spcAft>
              <a:spcPct val="35000"/>
            </a:spcAft>
            <a:buNone/>
          </a:pPr>
          <a:r>
            <a:rPr lang="en-US" sz="1600" kern="1200" dirty="0"/>
            <a:t>Negotiation submission type (email, portal, </a:t>
          </a:r>
          <a:r>
            <a:rPr lang="en-US" sz="1600" kern="1200" dirty="0" err="1"/>
            <a:t>etc</a:t>
          </a:r>
          <a:r>
            <a:rPr lang="en-US" sz="1600" kern="1200" dirty="0"/>
            <a:t>,)</a:t>
          </a:r>
        </a:p>
      </dsp:txBody>
      <dsp:txXfrm>
        <a:off x="802283" y="979189"/>
        <a:ext cx="2609413" cy="489078"/>
      </dsp:txXfrm>
    </dsp:sp>
    <dsp:sp modelId="{BC7A40EC-7565-4DCE-A9B1-F9952C68A013}">
      <dsp:nvSpPr>
        <dsp:cNvPr id="0" name=""/>
        <dsp:cNvSpPr/>
      </dsp:nvSpPr>
      <dsp:spPr>
        <a:xfrm>
          <a:off x="557744" y="1468268"/>
          <a:ext cx="489078" cy="489078"/>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C78E6986-CE76-422A-945B-8D610BD26616}">
      <dsp:nvSpPr>
        <dsp:cNvPr id="0" name=""/>
        <dsp:cNvSpPr/>
      </dsp:nvSpPr>
      <dsp:spPr>
        <a:xfrm>
          <a:off x="802283" y="1468268"/>
          <a:ext cx="2609413" cy="489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 rIns="0" bIns="20320" numCol="1" spcCol="1270" anchor="ctr" anchorCtr="0">
          <a:noAutofit/>
        </a:bodyPr>
        <a:lstStyle/>
        <a:p>
          <a:pPr marL="0" lvl="0" indent="0" algn="l" defTabSz="711200">
            <a:lnSpc>
              <a:spcPct val="90000"/>
            </a:lnSpc>
            <a:spcBef>
              <a:spcPct val="0"/>
            </a:spcBef>
            <a:spcAft>
              <a:spcPct val="35000"/>
            </a:spcAft>
            <a:buNone/>
          </a:pPr>
          <a:r>
            <a:rPr lang="en-US" sz="1600" kern="1200" dirty="0"/>
            <a:t>Negotiation start date</a:t>
          </a:r>
        </a:p>
      </dsp:txBody>
      <dsp:txXfrm>
        <a:off x="802283" y="1468268"/>
        <a:ext cx="2609413" cy="489078"/>
      </dsp:txXfrm>
    </dsp:sp>
    <dsp:sp modelId="{6B358993-7E24-4849-8CE7-4045F47CF847}">
      <dsp:nvSpPr>
        <dsp:cNvPr id="0" name=""/>
        <dsp:cNvSpPr/>
      </dsp:nvSpPr>
      <dsp:spPr>
        <a:xfrm>
          <a:off x="557744" y="1957346"/>
          <a:ext cx="489078" cy="489078"/>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CF28479E-D825-411C-A367-169BAA7B2423}">
      <dsp:nvSpPr>
        <dsp:cNvPr id="0" name=""/>
        <dsp:cNvSpPr/>
      </dsp:nvSpPr>
      <dsp:spPr>
        <a:xfrm>
          <a:off x="802283" y="1957346"/>
          <a:ext cx="2609413" cy="489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 rIns="0" bIns="20320" numCol="1" spcCol="1270" anchor="ctr" anchorCtr="0">
          <a:noAutofit/>
        </a:bodyPr>
        <a:lstStyle/>
        <a:p>
          <a:pPr marL="0" lvl="0" indent="0" algn="l" defTabSz="711200">
            <a:lnSpc>
              <a:spcPct val="90000"/>
            </a:lnSpc>
            <a:spcBef>
              <a:spcPct val="0"/>
            </a:spcBef>
            <a:spcAft>
              <a:spcPct val="35000"/>
            </a:spcAft>
            <a:buNone/>
          </a:pPr>
          <a:r>
            <a:rPr lang="en-US" sz="1600" kern="1200"/>
            <a:t>Negotiation end date</a:t>
          </a:r>
        </a:p>
      </dsp:txBody>
      <dsp:txXfrm>
        <a:off x="802283" y="1957346"/>
        <a:ext cx="2609413" cy="489078"/>
      </dsp:txXfrm>
    </dsp:sp>
    <dsp:sp modelId="{8E69A85E-ACDC-4681-8D60-2F81769BC083}">
      <dsp:nvSpPr>
        <dsp:cNvPr id="0" name=""/>
        <dsp:cNvSpPr/>
      </dsp:nvSpPr>
      <dsp:spPr>
        <a:xfrm>
          <a:off x="557744" y="2446425"/>
          <a:ext cx="489078" cy="489078"/>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5BBFEFB3-B483-4C44-8E78-10A789841D05}">
      <dsp:nvSpPr>
        <dsp:cNvPr id="0" name=""/>
        <dsp:cNvSpPr/>
      </dsp:nvSpPr>
      <dsp:spPr>
        <a:xfrm>
          <a:off x="802283" y="2446425"/>
          <a:ext cx="2609413" cy="489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 rIns="0" bIns="20320" numCol="1" spcCol="1270" anchor="ctr" anchorCtr="0">
          <a:noAutofit/>
        </a:bodyPr>
        <a:lstStyle/>
        <a:p>
          <a:pPr marL="0" lvl="0" indent="0" algn="l" defTabSz="711200">
            <a:lnSpc>
              <a:spcPct val="90000"/>
            </a:lnSpc>
            <a:spcBef>
              <a:spcPct val="0"/>
            </a:spcBef>
            <a:spcAft>
              <a:spcPct val="35000"/>
            </a:spcAft>
            <a:buNone/>
          </a:pPr>
          <a:r>
            <a:rPr lang="en-US" sz="1600" kern="1200" dirty="0"/>
            <a:t>IDR submitted date</a:t>
          </a:r>
        </a:p>
      </dsp:txBody>
      <dsp:txXfrm>
        <a:off x="802283" y="2446425"/>
        <a:ext cx="2609413" cy="489078"/>
      </dsp:txXfrm>
    </dsp:sp>
    <dsp:sp modelId="{FC2BE778-AFF8-4CEA-89BB-3EC44F6B7108}">
      <dsp:nvSpPr>
        <dsp:cNvPr id="0" name=""/>
        <dsp:cNvSpPr/>
      </dsp:nvSpPr>
      <dsp:spPr>
        <a:xfrm>
          <a:off x="557744" y="2935504"/>
          <a:ext cx="489078" cy="489078"/>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10A5AB71-15FD-4D63-9FF4-B01A51941777}">
      <dsp:nvSpPr>
        <dsp:cNvPr id="0" name=""/>
        <dsp:cNvSpPr/>
      </dsp:nvSpPr>
      <dsp:spPr>
        <a:xfrm>
          <a:off x="802283" y="2935504"/>
          <a:ext cx="2609413" cy="489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 rIns="0" bIns="20320" numCol="1" spcCol="1270" anchor="ctr" anchorCtr="0">
          <a:noAutofit/>
        </a:bodyPr>
        <a:lstStyle/>
        <a:p>
          <a:pPr marL="0" lvl="0" indent="0" algn="l" defTabSz="711200">
            <a:lnSpc>
              <a:spcPct val="90000"/>
            </a:lnSpc>
            <a:spcBef>
              <a:spcPct val="0"/>
            </a:spcBef>
            <a:spcAft>
              <a:spcPct val="35000"/>
            </a:spcAft>
            <a:buNone/>
          </a:pPr>
          <a:r>
            <a:rPr lang="en-US" sz="1600" kern="1200" dirty="0"/>
            <a:t>IDR offer date</a:t>
          </a:r>
        </a:p>
      </dsp:txBody>
      <dsp:txXfrm>
        <a:off x="802283" y="2935504"/>
        <a:ext cx="2609413" cy="48907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ED10A6-4797-4265-8BC9-1073838279CB}">
      <dsp:nvSpPr>
        <dsp:cNvPr id="0" name=""/>
        <dsp:cNvSpPr/>
      </dsp:nvSpPr>
      <dsp:spPr>
        <a:xfrm>
          <a:off x="827894" y="807"/>
          <a:ext cx="489142" cy="48914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7DD1BDB4-BDD9-41EA-A40A-EE9BAAE20FDF}">
      <dsp:nvSpPr>
        <dsp:cNvPr id="0" name=""/>
        <dsp:cNvSpPr/>
      </dsp:nvSpPr>
      <dsp:spPr>
        <a:xfrm>
          <a:off x="1072465" y="807"/>
          <a:ext cx="2609755" cy="4891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 rIns="0" bIns="20320" numCol="1" spcCol="1270" anchor="ctr" anchorCtr="0">
          <a:noAutofit/>
        </a:bodyPr>
        <a:lstStyle/>
        <a:p>
          <a:pPr marL="0" lvl="0" indent="0" algn="l" defTabSz="711200">
            <a:lnSpc>
              <a:spcPct val="90000"/>
            </a:lnSpc>
            <a:spcBef>
              <a:spcPct val="0"/>
            </a:spcBef>
            <a:spcAft>
              <a:spcPct val="35000"/>
            </a:spcAft>
            <a:buNone/>
          </a:pPr>
          <a:r>
            <a:rPr lang="en-US" sz="1600" kern="1200"/>
            <a:t>IDR Conflict Period end date</a:t>
          </a:r>
          <a:endParaRPr lang="en-US" sz="1600" kern="1200" dirty="0"/>
        </a:p>
      </dsp:txBody>
      <dsp:txXfrm>
        <a:off x="1072465" y="807"/>
        <a:ext cx="2609755" cy="489142"/>
      </dsp:txXfrm>
    </dsp:sp>
    <dsp:sp modelId="{2DD846AE-8DA4-4B2E-B751-B232FB5D52D3}">
      <dsp:nvSpPr>
        <dsp:cNvPr id="0" name=""/>
        <dsp:cNvSpPr/>
      </dsp:nvSpPr>
      <dsp:spPr>
        <a:xfrm>
          <a:off x="827894" y="489949"/>
          <a:ext cx="489142" cy="48914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6CBC0CE5-83C7-4739-9143-41EE7991BEBD}">
      <dsp:nvSpPr>
        <dsp:cNvPr id="0" name=""/>
        <dsp:cNvSpPr/>
      </dsp:nvSpPr>
      <dsp:spPr>
        <a:xfrm>
          <a:off x="1072465" y="489949"/>
          <a:ext cx="2609755" cy="4891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 rIns="0" bIns="20320" numCol="1" spcCol="1270" anchor="ctr" anchorCtr="0">
          <a:noAutofit/>
        </a:bodyPr>
        <a:lstStyle/>
        <a:p>
          <a:pPr marL="0" lvl="0" indent="0" algn="l" defTabSz="711200">
            <a:lnSpc>
              <a:spcPct val="90000"/>
            </a:lnSpc>
            <a:spcBef>
              <a:spcPct val="0"/>
            </a:spcBef>
            <a:spcAft>
              <a:spcPct val="35000"/>
            </a:spcAft>
            <a:buNone/>
          </a:pPr>
          <a:r>
            <a:rPr lang="en-US" sz="1600" kern="1200" dirty="0"/>
            <a:t>IDR arbitrator selected date</a:t>
          </a:r>
        </a:p>
      </dsp:txBody>
      <dsp:txXfrm>
        <a:off x="1072465" y="489949"/>
        <a:ext cx="2609755" cy="489142"/>
      </dsp:txXfrm>
    </dsp:sp>
    <dsp:sp modelId="{C67E8A3C-B500-43FF-A5B0-1F8BD57C38CF}">
      <dsp:nvSpPr>
        <dsp:cNvPr id="0" name=""/>
        <dsp:cNvSpPr/>
      </dsp:nvSpPr>
      <dsp:spPr>
        <a:xfrm>
          <a:off x="827894" y="979092"/>
          <a:ext cx="489142" cy="48914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3C3BC0AE-1D1D-4CE8-8B90-86E28E35F0E6}">
      <dsp:nvSpPr>
        <dsp:cNvPr id="0" name=""/>
        <dsp:cNvSpPr/>
      </dsp:nvSpPr>
      <dsp:spPr>
        <a:xfrm>
          <a:off x="1072465" y="979092"/>
          <a:ext cx="2609755" cy="4891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 rIns="0" bIns="20320" numCol="1" spcCol="1270" anchor="ctr" anchorCtr="0">
          <a:noAutofit/>
        </a:bodyPr>
        <a:lstStyle/>
        <a:p>
          <a:pPr marL="0" lvl="0" indent="0" algn="l" defTabSz="711200">
            <a:lnSpc>
              <a:spcPct val="90000"/>
            </a:lnSpc>
            <a:spcBef>
              <a:spcPct val="0"/>
            </a:spcBef>
            <a:spcAft>
              <a:spcPct val="35000"/>
            </a:spcAft>
            <a:buNone/>
          </a:pPr>
          <a:r>
            <a:rPr lang="en-US" sz="1600" kern="1200" dirty="0"/>
            <a:t>Cool off period start date</a:t>
          </a:r>
        </a:p>
      </dsp:txBody>
      <dsp:txXfrm>
        <a:off x="1072465" y="979092"/>
        <a:ext cx="2609755" cy="489142"/>
      </dsp:txXfrm>
    </dsp:sp>
    <dsp:sp modelId="{A7D4CD4F-8801-477F-83C6-54EA1C42A737}">
      <dsp:nvSpPr>
        <dsp:cNvPr id="0" name=""/>
        <dsp:cNvSpPr/>
      </dsp:nvSpPr>
      <dsp:spPr>
        <a:xfrm>
          <a:off x="827894" y="1468235"/>
          <a:ext cx="489142" cy="48914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D5D64714-38E5-437F-8377-383E211665F2}">
      <dsp:nvSpPr>
        <dsp:cNvPr id="0" name=""/>
        <dsp:cNvSpPr/>
      </dsp:nvSpPr>
      <dsp:spPr>
        <a:xfrm>
          <a:off x="1072465" y="1468235"/>
          <a:ext cx="2609755" cy="4891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 rIns="0" bIns="20320" numCol="1" spcCol="1270" anchor="ctr" anchorCtr="0">
          <a:noAutofit/>
        </a:bodyPr>
        <a:lstStyle/>
        <a:p>
          <a:pPr marL="0" lvl="0" indent="0" algn="l" defTabSz="711200">
            <a:lnSpc>
              <a:spcPct val="90000"/>
            </a:lnSpc>
            <a:spcBef>
              <a:spcPct val="0"/>
            </a:spcBef>
            <a:spcAft>
              <a:spcPct val="35000"/>
            </a:spcAft>
            <a:buNone/>
          </a:pPr>
          <a:r>
            <a:rPr lang="en-US" sz="1600" kern="1200" dirty="0"/>
            <a:t>Final payment due date</a:t>
          </a:r>
        </a:p>
      </dsp:txBody>
      <dsp:txXfrm>
        <a:off x="1072465" y="1468235"/>
        <a:ext cx="2609755" cy="489142"/>
      </dsp:txXfrm>
    </dsp:sp>
    <dsp:sp modelId="{4AEBCD9E-477F-4337-AD9F-0C68E6F7035E}">
      <dsp:nvSpPr>
        <dsp:cNvPr id="0" name=""/>
        <dsp:cNvSpPr/>
      </dsp:nvSpPr>
      <dsp:spPr>
        <a:xfrm>
          <a:off x="841610" y="1957377"/>
          <a:ext cx="489142" cy="48914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0292E363-A7E5-4AD4-A7C4-B4F043D6DDDC}">
      <dsp:nvSpPr>
        <dsp:cNvPr id="0" name=""/>
        <dsp:cNvSpPr/>
      </dsp:nvSpPr>
      <dsp:spPr>
        <a:xfrm>
          <a:off x="1054875" y="1962000"/>
          <a:ext cx="2913530" cy="4891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 rIns="0" bIns="20320" numCol="1" spcCol="1270" anchor="ctr" anchorCtr="0">
          <a:noAutofit/>
        </a:bodyPr>
        <a:lstStyle/>
        <a:p>
          <a:pPr marL="0" lvl="0" indent="0" algn="l" defTabSz="711200">
            <a:lnSpc>
              <a:spcPct val="90000"/>
            </a:lnSpc>
            <a:spcBef>
              <a:spcPct val="0"/>
            </a:spcBef>
            <a:spcAft>
              <a:spcPct val="35000"/>
            </a:spcAft>
            <a:buNone/>
          </a:pPr>
          <a:r>
            <a:rPr lang="en-US" sz="1600" kern="1200" dirty="0"/>
            <a:t>Healthplan negotiation offer ($)</a:t>
          </a:r>
        </a:p>
      </dsp:txBody>
      <dsp:txXfrm>
        <a:off x="1054875" y="1962000"/>
        <a:ext cx="2913530" cy="489142"/>
      </dsp:txXfrm>
    </dsp:sp>
    <dsp:sp modelId="{7A5BC563-46E6-4FA7-95F1-E5EB1777E509}">
      <dsp:nvSpPr>
        <dsp:cNvPr id="0" name=""/>
        <dsp:cNvSpPr/>
      </dsp:nvSpPr>
      <dsp:spPr>
        <a:xfrm>
          <a:off x="827894" y="2446520"/>
          <a:ext cx="489142" cy="48914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FC1BD5F7-69B9-4668-8D3A-2170E6309A42}">
      <dsp:nvSpPr>
        <dsp:cNvPr id="0" name=""/>
        <dsp:cNvSpPr/>
      </dsp:nvSpPr>
      <dsp:spPr>
        <a:xfrm>
          <a:off x="1072465" y="2446520"/>
          <a:ext cx="2609755" cy="4891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 rIns="0" bIns="20320" numCol="1" spcCol="1270" anchor="ctr" anchorCtr="0">
          <a:noAutofit/>
        </a:bodyPr>
        <a:lstStyle/>
        <a:p>
          <a:pPr marL="0" lvl="0" indent="0" algn="l" defTabSz="711200">
            <a:lnSpc>
              <a:spcPct val="90000"/>
            </a:lnSpc>
            <a:spcBef>
              <a:spcPct val="0"/>
            </a:spcBef>
            <a:spcAft>
              <a:spcPct val="35000"/>
            </a:spcAft>
            <a:buNone/>
          </a:pPr>
          <a:r>
            <a:rPr lang="en-US" sz="1600" kern="1200" dirty="0"/>
            <a:t>Arbitrator</a:t>
          </a:r>
        </a:p>
      </dsp:txBody>
      <dsp:txXfrm>
        <a:off x="1072465" y="2446520"/>
        <a:ext cx="2609755" cy="489142"/>
      </dsp:txXfrm>
    </dsp:sp>
    <dsp:sp modelId="{B9F7F675-B0E7-4AF8-AED8-ED17BAF50E09}">
      <dsp:nvSpPr>
        <dsp:cNvPr id="0" name=""/>
        <dsp:cNvSpPr/>
      </dsp:nvSpPr>
      <dsp:spPr>
        <a:xfrm>
          <a:off x="827894" y="2935663"/>
          <a:ext cx="489142" cy="48914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FA69C528-9D6C-4459-B383-8AC86210552F}">
      <dsp:nvSpPr>
        <dsp:cNvPr id="0" name=""/>
        <dsp:cNvSpPr/>
      </dsp:nvSpPr>
      <dsp:spPr>
        <a:xfrm>
          <a:off x="1072465" y="2935663"/>
          <a:ext cx="2609755" cy="4891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 rIns="0" bIns="20320" numCol="1" spcCol="1270" anchor="ctr" anchorCtr="0">
          <a:noAutofit/>
        </a:bodyPr>
        <a:lstStyle/>
        <a:p>
          <a:pPr marL="0" lvl="0" indent="0" algn="l" defTabSz="711200">
            <a:lnSpc>
              <a:spcPct val="90000"/>
            </a:lnSpc>
            <a:spcBef>
              <a:spcPct val="0"/>
            </a:spcBef>
            <a:spcAft>
              <a:spcPct val="35000"/>
            </a:spcAft>
            <a:buNone/>
          </a:pPr>
          <a:r>
            <a:rPr lang="en-US" sz="1600" kern="1200" dirty="0"/>
            <a:t>And 10+ more standard values</a:t>
          </a:r>
        </a:p>
      </dsp:txBody>
      <dsp:txXfrm>
        <a:off x="1072465" y="2935663"/>
        <a:ext cx="2609755" cy="48914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2D3B3A-13D7-48E8-B633-55D1FA7718DE}">
      <dsp:nvSpPr>
        <dsp:cNvPr id="0" name=""/>
        <dsp:cNvSpPr/>
      </dsp:nvSpPr>
      <dsp:spPr>
        <a:xfrm>
          <a:off x="1675349" y="3961"/>
          <a:ext cx="509650" cy="50965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0E2BE819-9583-42CC-B64A-8E3FF50B8936}">
      <dsp:nvSpPr>
        <dsp:cNvPr id="0" name=""/>
        <dsp:cNvSpPr/>
      </dsp:nvSpPr>
      <dsp:spPr>
        <a:xfrm>
          <a:off x="1930174" y="3961"/>
          <a:ext cx="2719173" cy="509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 rIns="0" bIns="20320" numCol="1" spcCol="1270" anchor="ctr" anchorCtr="0">
          <a:noAutofit/>
        </a:bodyPr>
        <a:lstStyle/>
        <a:p>
          <a:pPr marL="0" lvl="0" indent="0" algn="l" defTabSz="711200">
            <a:lnSpc>
              <a:spcPct val="90000"/>
            </a:lnSpc>
            <a:spcBef>
              <a:spcPct val="0"/>
            </a:spcBef>
            <a:spcAft>
              <a:spcPct val="35000"/>
            </a:spcAft>
            <a:buNone/>
          </a:pPr>
          <a:r>
            <a:rPr lang="en-US" sz="1600" kern="1200" dirty="0"/>
            <a:t>Open Negotiation Eligible</a:t>
          </a:r>
        </a:p>
      </dsp:txBody>
      <dsp:txXfrm>
        <a:off x="1930174" y="3961"/>
        <a:ext cx="2719173" cy="509650"/>
      </dsp:txXfrm>
    </dsp:sp>
    <dsp:sp modelId="{FD55A8B1-8EB4-4459-9BD2-3BEB2228E07F}">
      <dsp:nvSpPr>
        <dsp:cNvPr id="0" name=""/>
        <dsp:cNvSpPr/>
      </dsp:nvSpPr>
      <dsp:spPr>
        <a:xfrm>
          <a:off x="1675349" y="513611"/>
          <a:ext cx="509650" cy="50965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D4A11359-93F3-4874-ACDB-64B565E818A3}">
      <dsp:nvSpPr>
        <dsp:cNvPr id="0" name=""/>
        <dsp:cNvSpPr/>
      </dsp:nvSpPr>
      <dsp:spPr>
        <a:xfrm>
          <a:off x="1930174" y="513611"/>
          <a:ext cx="2719173" cy="509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 rIns="0" bIns="20320" numCol="1" spcCol="1270" anchor="ctr" anchorCtr="0">
          <a:noAutofit/>
        </a:bodyPr>
        <a:lstStyle/>
        <a:p>
          <a:pPr marL="0" lvl="0" indent="0" algn="l" defTabSz="711200">
            <a:lnSpc>
              <a:spcPct val="90000"/>
            </a:lnSpc>
            <a:spcBef>
              <a:spcPct val="0"/>
            </a:spcBef>
            <a:spcAft>
              <a:spcPct val="35000"/>
            </a:spcAft>
            <a:buNone/>
          </a:pPr>
          <a:r>
            <a:rPr lang="en-US" sz="1600" kern="1200"/>
            <a:t>Open Negotiation </a:t>
          </a:r>
        </a:p>
      </dsp:txBody>
      <dsp:txXfrm>
        <a:off x="1930174" y="513611"/>
        <a:ext cx="2719173" cy="509650"/>
      </dsp:txXfrm>
    </dsp:sp>
    <dsp:sp modelId="{04F34BB8-82C4-46A6-BCC1-59F00D3C6335}">
      <dsp:nvSpPr>
        <dsp:cNvPr id="0" name=""/>
        <dsp:cNvSpPr/>
      </dsp:nvSpPr>
      <dsp:spPr>
        <a:xfrm>
          <a:off x="1675349" y="1023262"/>
          <a:ext cx="509650" cy="50965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9CC90224-9DD8-4801-AE26-FE9C5C11F06E}">
      <dsp:nvSpPr>
        <dsp:cNvPr id="0" name=""/>
        <dsp:cNvSpPr/>
      </dsp:nvSpPr>
      <dsp:spPr>
        <a:xfrm>
          <a:off x="1930174" y="1023262"/>
          <a:ext cx="2719173" cy="509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 rIns="0" bIns="20320" numCol="1" spcCol="1270" anchor="ctr" anchorCtr="0">
          <a:noAutofit/>
        </a:bodyPr>
        <a:lstStyle/>
        <a:p>
          <a:pPr marL="0" lvl="0" indent="0" algn="l" defTabSz="711200">
            <a:lnSpc>
              <a:spcPct val="90000"/>
            </a:lnSpc>
            <a:spcBef>
              <a:spcPct val="0"/>
            </a:spcBef>
            <a:spcAft>
              <a:spcPct val="35000"/>
            </a:spcAft>
            <a:buNone/>
          </a:pPr>
          <a:r>
            <a:rPr lang="en-US" sz="1600" kern="1200" dirty="0"/>
            <a:t>Settlement Negotiated/Payment received</a:t>
          </a:r>
        </a:p>
      </dsp:txBody>
      <dsp:txXfrm>
        <a:off x="1930174" y="1023262"/>
        <a:ext cx="2719173" cy="509650"/>
      </dsp:txXfrm>
    </dsp:sp>
    <dsp:sp modelId="{93F3898A-40DD-4C82-B729-BFA018E92032}">
      <dsp:nvSpPr>
        <dsp:cNvPr id="0" name=""/>
        <dsp:cNvSpPr/>
      </dsp:nvSpPr>
      <dsp:spPr>
        <a:xfrm>
          <a:off x="1675349" y="1532913"/>
          <a:ext cx="509650" cy="50965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F96EA388-D603-4048-B572-44B6CEB0459A}">
      <dsp:nvSpPr>
        <dsp:cNvPr id="0" name=""/>
        <dsp:cNvSpPr/>
      </dsp:nvSpPr>
      <dsp:spPr>
        <a:xfrm>
          <a:off x="1930174" y="1532913"/>
          <a:ext cx="2719173" cy="509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 rIns="0" bIns="20320" numCol="1" spcCol="1270" anchor="ctr" anchorCtr="0">
          <a:noAutofit/>
        </a:bodyPr>
        <a:lstStyle/>
        <a:p>
          <a:pPr marL="0" lvl="0" indent="0" algn="l" defTabSz="711200">
            <a:lnSpc>
              <a:spcPct val="90000"/>
            </a:lnSpc>
            <a:spcBef>
              <a:spcPct val="0"/>
            </a:spcBef>
            <a:spcAft>
              <a:spcPct val="35000"/>
            </a:spcAft>
            <a:buNone/>
          </a:pPr>
          <a:r>
            <a:rPr lang="en-US" sz="1600" kern="1200" dirty="0"/>
            <a:t>Open Negotiation Expired/Cooling off</a:t>
          </a:r>
        </a:p>
      </dsp:txBody>
      <dsp:txXfrm>
        <a:off x="1930174" y="1532913"/>
        <a:ext cx="2719173" cy="509650"/>
      </dsp:txXfrm>
    </dsp:sp>
    <dsp:sp modelId="{3DC8DEB6-A63B-4F18-901C-3C198B490CD6}">
      <dsp:nvSpPr>
        <dsp:cNvPr id="0" name=""/>
        <dsp:cNvSpPr/>
      </dsp:nvSpPr>
      <dsp:spPr>
        <a:xfrm>
          <a:off x="1675349" y="2042563"/>
          <a:ext cx="509650" cy="50965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251CCB9D-0007-44DB-BD2A-EF37CE549783}">
      <dsp:nvSpPr>
        <dsp:cNvPr id="0" name=""/>
        <dsp:cNvSpPr/>
      </dsp:nvSpPr>
      <dsp:spPr>
        <a:xfrm>
          <a:off x="1930174" y="2042563"/>
          <a:ext cx="2719173" cy="509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 rIns="0" bIns="20320" numCol="1" spcCol="1270" anchor="ctr" anchorCtr="0">
          <a:noAutofit/>
        </a:bodyPr>
        <a:lstStyle/>
        <a:p>
          <a:pPr marL="0" lvl="0" indent="0" algn="l" defTabSz="711200">
            <a:lnSpc>
              <a:spcPct val="90000"/>
            </a:lnSpc>
            <a:spcBef>
              <a:spcPct val="0"/>
            </a:spcBef>
            <a:spcAft>
              <a:spcPct val="35000"/>
            </a:spcAft>
            <a:buNone/>
          </a:pPr>
          <a:r>
            <a:rPr lang="en-US" sz="1600" kern="1200"/>
            <a:t>IDR Pending Arbitrator Decision</a:t>
          </a:r>
        </a:p>
      </dsp:txBody>
      <dsp:txXfrm>
        <a:off x="1930174" y="2042563"/>
        <a:ext cx="2719173" cy="509650"/>
      </dsp:txXfrm>
    </dsp:sp>
    <dsp:sp modelId="{809807B0-4EF1-4100-8786-73352855D543}">
      <dsp:nvSpPr>
        <dsp:cNvPr id="0" name=""/>
        <dsp:cNvSpPr/>
      </dsp:nvSpPr>
      <dsp:spPr>
        <a:xfrm>
          <a:off x="1675349" y="2552214"/>
          <a:ext cx="509650" cy="50965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C8BFF8D1-D5A1-4878-B2B9-797C152F1A50}">
      <dsp:nvSpPr>
        <dsp:cNvPr id="0" name=""/>
        <dsp:cNvSpPr/>
      </dsp:nvSpPr>
      <dsp:spPr>
        <a:xfrm>
          <a:off x="1930174" y="2552214"/>
          <a:ext cx="2719173" cy="509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 rIns="0" bIns="20320" numCol="1" spcCol="1270" anchor="ctr" anchorCtr="0">
          <a:noAutofit/>
        </a:bodyPr>
        <a:lstStyle/>
        <a:p>
          <a:pPr marL="0" lvl="0" indent="0" algn="l" defTabSz="711200">
            <a:lnSpc>
              <a:spcPct val="90000"/>
            </a:lnSpc>
            <a:spcBef>
              <a:spcPct val="0"/>
            </a:spcBef>
            <a:spcAft>
              <a:spcPct val="35000"/>
            </a:spcAft>
            <a:buNone/>
          </a:pPr>
          <a:r>
            <a:rPr lang="en-US" sz="1600" kern="1200"/>
            <a:t>IDR Open offer period</a:t>
          </a:r>
        </a:p>
      </dsp:txBody>
      <dsp:txXfrm>
        <a:off x="1930174" y="2552214"/>
        <a:ext cx="2719173" cy="509650"/>
      </dsp:txXfrm>
    </dsp:sp>
    <dsp:sp modelId="{2F87A2FD-605A-4998-BC3A-DACA8849A085}">
      <dsp:nvSpPr>
        <dsp:cNvPr id="0" name=""/>
        <dsp:cNvSpPr/>
      </dsp:nvSpPr>
      <dsp:spPr>
        <a:xfrm>
          <a:off x="1675349" y="3061865"/>
          <a:ext cx="509650" cy="50965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8B2BDE57-9AE1-4AAB-9F36-0E14AACB57FA}">
      <dsp:nvSpPr>
        <dsp:cNvPr id="0" name=""/>
        <dsp:cNvSpPr/>
      </dsp:nvSpPr>
      <dsp:spPr>
        <a:xfrm>
          <a:off x="1930174" y="3061865"/>
          <a:ext cx="2719173" cy="509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 rIns="0" bIns="20320" numCol="1" spcCol="1270" anchor="ctr" anchorCtr="0">
          <a:noAutofit/>
        </a:bodyPr>
        <a:lstStyle/>
        <a:p>
          <a:pPr marL="0" lvl="0" indent="0" algn="l" defTabSz="711200">
            <a:lnSpc>
              <a:spcPct val="90000"/>
            </a:lnSpc>
            <a:spcBef>
              <a:spcPct val="0"/>
            </a:spcBef>
            <a:spcAft>
              <a:spcPct val="35000"/>
            </a:spcAft>
            <a:buNone/>
          </a:pPr>
          <a:r>
            <a:rPr lang="en-US" sz="1600" kern="1200"/>
            <a:t>IDR Settled/No Additional Payment allowed</a:t>
          </a:r>
        </a:p>
      </dsp:txBody>
      <dsp:txXfrm>
        <a:off x="1930174" y="3061865"/>
        <a:ext cx="2719173" cy="509650"/>
      </dsp:txXfrm>
    </dsp:sp>
    <dsp:sp modelId="{7C527D27-97A1-46E2-B2B9-F8A0106DEC8E}">
      <dsp:nvSpPr>
        <dsp:cNvPr id="0" name=""/>
        <dsp:cNvSpPr/>
      </dsp:nvSpPr>
      <dsp:spPr>
        <a:xfrm>
          <a:off x="1675349" y="3571516"/>
          <a:ext cx="509650" cy="50965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5777E39C-CC5E-43BD-801E-D8776855CA66}">
      <dsp:nvSpPr>
        <dsp:cNvPr id="0" name=""/>
        <dsp:cNvSpPr/>
      </dsp:nvSpPr>
      <dsp:spPr>
        <a:xfrm>
          <a:off x="1930174" y="3571516"/>
          <a:ext cx="2719173" cy="509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 rIns="0" bIns="20320" numCol="1" spcCol="1270" anchor="ctr" anchorCtr="0">
          <a:noAutofit/>
        </a:bodyPr>
        <a:lstStyle/>
        <a:p>
          <a:pPr marL="0" lvl="0" indent="0" algn="l" defTabSz="711200">
            <a:lnSpc>
              <a:spcPct val="90000"/>
            </a:lnSpc>
            <a:spcBef>
              <a:spcPct val="0"/>
            </a:spcBef>
            <a:spcAft>
              <a:spcPct val="35000"/>
            </a:spcAft>
            <a:buNone/>
          </a:pPr>
          <a:r>
            <a:rPr lang="en-US" sz="1600" kern="1200"/>
            <a:t>And others</a:t>
          </a:r>
        </a:p>
      </dsp:txBody>
      <dsp:txXfrm>
        <a:off x="1930174" y="3571516"/>
        <a:ext cx="2719173" cy="509650"/>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58EF933-DEB0-41D0-9F29-9A1882158C1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093D4EBB-23F3-4A98-8BA1-51FF19EE86F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1EA9EF3-BFBB-4652-98A3-41098B9F8D7A}" type="datetimeFigureOut">
              <a:rPr lang="en-US" smtClean="0"/>
              <a:t>2/8/2022</a:t>
            </a:fld>
            <a:endParaRPr lang="en-US" dirty="0"/>
          </a:p>
        </p:txBody>
      </p:sp>
      <p:sp>
        <p:nvSpPr>
          <p:cNvPr id="4" name="Footer Placeholder 3">
            <a:extLst>
              <a:ext uri="{FF2B5EF4-FFF2-40B4-BE49-F238E27FC236}">
                <a16:creationId xmlns:a16="http://schemas.microsoft.com/office/drawing/2014/main" id="{F219E1A7-00BE-45DD-B820-66EC5F04B2A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772F2081-B134-4D27-9298-415521822C9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D60E720-7CD2-413B-A1B3-52CCEE90C383}" type="slidenum">
              <a:rPr lang="en-US" smtClean="0"/>
              <a:t>‹#›</a:t>
            </a:fld>
            <a:endParaRPr lang="en-US" dirty="0"/>
          </a:p>
        </p:txBody>
      </p:sp>
    </p:spTree>
    <p:extLst>
      <p:ext uri="{BB962C8B-B14F-4D97-AF65-F5344CB8AC3E}">
        <p14:creationId xmlns:p14="http://schemas.microsoft.com/office/powerpoint/2010/main" val="14634853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29F38A-827F-4E80-B542-91D754D7C532}" type="datetimeFigureOut">
              <a:rPr lang="en-US" noProof="0" smtClean="0"/>
              <a:t>2/8/2022</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9172D1-EF1A-4A21-BDC1-CA0B2D3C344B}" type="slidenum">
              <a:rPr lang="en-US" noProof="0" smtClean="0"/>
              <a:t>‹#›</a:t>
            </a:fld>
            <a:endParaRPr lang="en-US" noProof="0" dirty="0"/>
          </a:p>
        </p:txBody>
      </p:sp>
    </p:spTree>
    <p:extLst>
      <p:ext uri="{BB962C8B-B14F-4D97-AF65-F5344CB8AC3E}">
        <p14:creationId xmlns:p14="http://schemas.microsoft.com/office/powerpoint/2010/main" val="749449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noProof="0"/>
              <a:t>MM.DD.20XX</a:t>
            </a:r>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6" name="Slide Number Placeholder 5"/>
          <p:cNvSpPr>
            <a:spLocks noGrp="1"/>
          </p:cNvSpPr>
          <p:nvPr>
            <p:ph type="sldNum" sz="quarter" idx="12"/>
          </p:nvPr>
        </p:nvSpPr>
        <p:spPr/>
        <p:txBody>
          <a:bodyPr/>
          <a:lstStyle/>
          <a:p>
            <a:fld id="{06075B66-BB0A-40EC-93F2-D831CFF2799C}" type="slidenum">
              <a:rPr lang="en-US" noProof="0" smtClean="0"/>
              <a:pPr/>
              <a:t>‹#›</a:t>
            </a:fld>
            <a:endParaRPr lang="en-US" noProof="0" dirty="0"/>
          </a:p>
        </p:txBody>
      </p:sp>
    </p:spTree>
    <p:extLst>
      <p:ext uri="{BB962C8B-B14F-4D97-AF65-F5344CB8AC3E}">
        <p14:creationId xmlns:p14="http://schemas.microsoft.com/office/powerpoint/2010/main" val="3434361270"/>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noProof="0"/>
              <a:t>MM.DD.20XX</a:t>
            </a:r>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6" name="Slide Number Placeholder 5"/>
          <p:cNvSpPr>
            <a:spLocks noGrp="1"/>
          </p:cNvSpPr>
          <p:nvPr>
            <p:ph type="sldNum" sz="quarter" idx="12"/>
          </p:nvPr>
        </p:nvSpPr>
        <p:spPr/>
        <p:txBody>
          <a:bodyPr/>
          <a:lstStyle/>
          <a:p>
            <a:fld id="{06075B66-BB0A-40EC-93F2-D831CFF2799C}" type="slidenum">
              <a:rPr lang="en-US" noProof="0" smtClean="0"/>
              <a:pPr/>
              <a:t>‹#›</a:t>
            </a:fld>
            <a:endParaRPr lang="en-US" noProof="0" dirty="0"/>
          </a:p>
        </p:txBody>
      </p:sp>
    </p:spTree>
    <p:extLst>
      <p:ext uri="{BB962C8B-B14F-4D97-AF65-F5344CB8AC3E}">
        <p14:creationId xmlns:p14="http://schemas.microsoft.com/office/powerpoint/2010/main" val="988487827"/>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noProof="0"/>
              <a:t>MM.DD.20XX</a:t>
            </a:r>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6" name="Slide Number Placeholder 5"/>
          <p:cNvSpPr>
            <a:spLocks noGrp="1"/>
          </p:cNvSpPr>
          <p:nvPr>
            <p:ph type="sldNum" sz="quarter" idx="12"/>
          </p:nvPr>
        </p:nvSpPr>
        <p:spPr/>
        <p:txBody>
          <a:bodyPr/>
          <a:lstStyle/>
          <a:p>
            <a:fld id="{06075B66-BB0A-40EC-93F2-D831CFF2799C}" type="slidenum">
              <a:rPr lang="en-US" noProof="0" smtClean="0"/>
              <a:pPr/>
              <a:t>‹#›</a:t>
            </a:fld>
            <a:endParaRPr lang="en-US" noProof="0" dirty="0"/>
          </a:p>
        </p:txBody>
      </p:sp>
    </p:spTree>
    <p:extLst>
      <p:ext uri="{BB962C8B-B14F-4D97-AF65-F5344CB8AC3E}">
        <p14:creationId xmlns:p14="http://schemas.microsoft.com/office/powerpoint/2010/main" val="3250313395"/>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fld id="{935C31DE-3425-40DC-B7DB-CB039BE64578}" type="datetime1">
              <a:rPr lang="en-US" smtClean="0"/>
              <a:pPr/>
              <a:t>2/8/2022</a:t>
            </a:fld>
            <a:endParaRPr lang="en-US" dirty="0"/>
          </a:p>
        </p:txBody>
      </p:sp>
      <p:sp>
        <p:nvSpPr>
          <p:cNvPr id="5" name="Footer Placeholder 4"/>
          <p:cNvSpPr>
            <a:spLocks noGrp="1"/>
          </p:cNvSpPr>
          <p:nvPr>
            <p:ph type="ftr" sz="quarter" idx="11"/>
          </p:nvPr>
        </p:nvSpPr>
        <p:spPr/>
        <p:txBody>
          <a:bodyPr/>
          <a:lstStyle/>
          <a:p>
            <a:r>
              <a:rPr lang="en-US" dirty="0"/>
              <a:t>KAV Consulting Arbitration Workflow</a:t>
            </a:r>
            <a:endParaRPr lang="en-US" noProof="0" dirty="0"/>
          </a:p>
        </p:txBody>
      </p:sp>
      <p:sp>
        <p:nvSpPr>
          <p:cNvPr id="6" name="Slide Number Placeholder 5"/>
          <p:cNvSpPr>
            <a:spLocks noGrp="1"/>
          </p:cNvSpPr>
          <p:nvPr>
            <p:ph type="sldNum" sz="quarter" idx="12"/>
          </p:nvPr>
        </p:nvSpPr>
        <p:spPr/>
        <p:txBody>
          <a:bodyPr/>
          <a:lstStyle/>
          <a:p>
            <a:fld id="{06075B66-BB0A-40EC-93F2-D831CFF2799C}" type="slidenum">
              <a:rPr lang="en-US" noProof="0" smtClean="0"/>
              <a:pPr/>
              <a:t>‹#›</a:t>
            </a:fld>
            <a:endParaRPr lang="en-US" noProof="0" dirty="0"/>
          </a:p>
        </p:txBody>
      </p:sp>
    </p:spTree>
    <p:extLst>
      <p:ext uri="{BB962C8B-B14F-4D97-AF65-F5344CB8AC3E}">
        <p14:creationId xmlns:p14="http://schemas.microsoft.com/office/powerpoint/2010/main" val="2727904388"/>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fld id="{F796A91E-7AA1-47CF-83C5-47D13BA5087E}" type="datetime1">
              <a:rPr lang="en-US" smtClean="0"/>
              <a:pPr/>
              <a:t>2/8/2022</a:t>
            </a:fld>
            <a:endParaRPr lang="en-US" dirty="0"/>
          </a:p>
        </p:txBody>
      </p:sp>
      <p:sp>
        <p:nvSpPr>
          <p:cNvPr id="6" name="Slide Number Placeholder 5"/>
          <p:cNvSpPr>
            <a:spLocks noGrp="1"/>
          </p:cNvSpPr>
          <p:nvPr>
            <p:ph type="sldNum" sz="quarter" idx="12"/>
          </p:nvPr>
        </p:nvSpPr>
        <p:spPr/>
        <p:txBody>
          <a:bodyPr/>
          <a:lstStyle/>
          <a:p>
            <a:fld id="{06075B66-BB0A-40EC-93F2-D831CFF2799C}" type="slidenum">
              <a:rPr lang="en-US" noProof="0" smtClean="0"/>
              <a:pPr/>
              <a:t>‹#›</a:t>
            </a:fld>
            <a:endParaRPr lang="en-US" noProof="0" dirty="0"/>
          </a:p>
        </p:txBody>
      </p:sp>
      <p:sp>
        <p:nvSpPr>
          <p:cNvPr id="7" name="Footer Placeholder 4">
            <a:extLst>
              <a:ext uri="{FF2B5EF4-FFF2-40B4-BE49-F238E27FC236}">
                <a16:creationId xmlns:a16="http://schemas.microsoft.com/office/drawing/2014/main" id="{F3DC29C2-23AB-455D-A1A6-151EE6610BDE}"/>
              </a:ext>
            </a:extLst>
          </p:cNvPr>
          <p:cNvSpPr txBox="1">
            <a:spLocks/>
          </p:cNvSpPr>
          <p:nvPr userDrawn="1"/>
        </p:nvSpPr>
        <p:spPr>
          <a:xfrm>
            <a:off x="4164874" y="6356349"/>
            <a:ext cx="41148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KAV Consulting Arbitration Workflow</a:t>
            </a:r>
          </a:p>
        </p:txBody>
      </p:sp>
    </p:spTree>
    <p:extLst>
      <p:ext uri="{BB962C8B-B14F-4D97-AF65-F5344CB8AC3E}">
        <p14:creationId xmlns:p14="http://schemas.microsoft.com/office/powerpoint/2010/main" val="2016922918"/>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dirty="0"/>
              <a:t>1/25/20</a:t>
            </a:r>
            <a:fld id="{9587A17F-C1AD-4FE3-8E91-2BD208838A37}" type="datetime1">
              <a:rPr lang="en-US" smtClean="0"/>
              <a:pPr/>
              <a:t>2/8/2022</a:t>
            </a:fld>
            <a:r>
              <a:rPr lang="en-US" dirty="0"/>
              <a:t>22</a:t>
            </a:r>
          </a:p>
        </p:txBody>
      </p:sp>
      <p:sp>
        <p:nvSpPr>
          <p:cNvPr id="7" name="Slide Number Placeholder 6"/>
          <p:cNvSpPr>
            <a:spLocks noGrp="1"/>
          </p:cNvSpPr>
          <p:nvPr>
            <p:ph type="sldNum" sz="quarter" idx="12"/>
          </p:nvPr>
        </p:nvSpPr>
        <p:spPr/>
        <p:txBody>
          <a:bodyPr/>
          <a:lstStyle/>
          <a:p>
            <a:fld id="{06075B66-BB0A-40EC-93F2-D831CFF2799C}" type="slidenum">
              <a:rPr lang="en-US" noProof="0" smtClean="0"/>
              <a:pPr/>
              <a:t>‹#›</a:t>
            </a:fld>
            <a:endParaRPr lang="en-US" noProof="0" dirty="0"/>
          </a:p>
        </p:txBody>
      </p:sp>
      <p:sp>
        <p:nvSpPr>
          <p:cNvPr id="8" name="Footer Placeholder 4">
            <a:extLst>
              <a:ext uri="{FF2B5EF4-FFF2-40B4-BE49-F238E27FC236}">
                <a16:creationId xmlns:a16="http://schemas.microsoft.com/office/drawing/2014/main" id="{118966A4-330F-4B17-A915-4812A7F95C98}"/>
              </a:ext>
            </a:extLst>
          </p:cNvPr>
          <p:cNvSpPr txBox="1">
            <a:spLocks/>
          </p:cNvSpPr>
          <p:nvPr userDrawn="1"/>
        </p:nvSpPr>
        <p:spPr>
          <a:xfrm>
            <a:off x="4182291" y="6356350"/>
            <a:ext cx="41148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KAV Consulting Arbitration Workflow</a:t>
            </a:r>
          </a:p>
        </p:txBody>
      </p:sp>
    </p:spTree>
    <p:extLst>
      <p:ext uri="{BB962C8B-B14F-4D97-AF65-F5344CB8AC3E}">
        <p14:creationId xmlns:p14="http://schemas.microsoft.com/office/powerpoint/2010/main" val="983169690"/>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noProof="0"/>
              <a:t>MM.DD.20XX</a:t>
            </a:r>
            <a:endParaRPr lang="en-US" noProof="0" dirty="0"/>
          </a:p>
        </p:txBody>
      </p:sp>
      <p:sp>
        <p:nvSpPr>
          <p:cNvPr id="8" name="Footer Placeholder 7"/>
          <p:cNvSpPr>
            <a:spLocks noGrp="1"/>
          </p:cNvSpPr>
          <p:nvPr>
            <p:ph type="ftr" sz="quarter" idx="11"/>
          </p:nvPr>
        </p:nvSpPr>
        <p:spPr/>
        <p:txBody>
          <a:bodyPr/>
          <a:lstStyle/>
          <a:p>
            <a:endParaRPr lang="en-US" noProof="0" dirty="0"/>
          </a:p>
        </p:txBody>
      </p:sp>
      <p:sp>
        <p:nvSpPr>
          <p:cNvPr id="9" name="Slide Number Placeholder 8"/>
          <p:cNvSpPr>
            <a:spLocks noGrp="1"/>
          </p:cNvSpPr>
          <p:nvPr>
            <p:ph type="sldNum" sz="quarter" idx="12"/>
          </p:nvPr>
        </p:nvSpPr>
        <p:spPr/>
        <p:txBody>
          <a:bodyPr/>
          <a:lstStyle/>
          <a:p>
            <a:fld id="{06075B66-BB0A-40EC-93F2-D831CFF2799C}" type="slidenum">
              <a:rPr lang="en-US" noProof="0" smtClean="0"/>
              <a:pPr/>
              <a:t>‹#›</a:t>
            </a:fld>
            <a:endParaRPr lang="en-US" noProof="0" dirty="0"/>
          </a:p>
        </p:txBody>
      </p:sp>
    </p:spTree>
    <p:extLst>
      <p:ext uri="{BB962C8B-B14F-4D97-AF65-F5344CB8AC3E}">
        <p14:creationId xmlns:p14="http://schemas.microsoft.com/office/powerpoint/2010/main" val="3233582887"/>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noProof="0"/>
              <a:t>MM.DD.20XX</a:t>
            </a:r>
            <a:endParaRPr lang="en-US" noProof="0" dirty="0"/>
          </a:p>
        </p:txBody>
      </p:sp>
      <p:sp>
        <p:nvSpPr>
          <p:cNvPr id="4" name="Footer Placeholder 3"/>
          <p:cNvSpPr>
            <a:spLocks noGrp="1"/>
          </p:cNvSpPr>
          <p:nvPr>
            <p:ph type="ftr" sz="quarter" idx="11"/>
          </p:nvPr>
        </p:nvSpPr>
        <p:spPr/>
        <p:txBody>
          <a:bodyPr/>
          <a:lstStyle/>
          <a:p>
            <a:endParaRPr lang="en-US" noProof="0" dirty="0"/>
          </a:p>
        </p:txBody>
      </p:sp>
      <p:sp>
        <p:nvSpPr>
          <p:cNvPr id="5" name="Slide Number Placeholder 4"/>
          <p:cNvSpPr>
            <a:spLocks noGrp="1"/>
          </p:cNvSpPr>
          <p:nvPr>
            <p:ph type="sldNum" sz="quarter" idx="12"/>
          </p:nvPr>
        </p:nvSpPr>
        <p:spPr/>
        <p:txBody>
          <a:bodyPr/>
          <a:lstStyle/>
          <a:p>
            <a:fld id="{06075B66-BB0A-40EC-93F2-D831CFF2799C}" type="slidenum">
              <a:rPr lang="en-US" noProof="0" smtClean="0"/>
              <a:pPr/>
              <a:t>‹#›</a:t>
            </a:fld>
            <a:endParaRPr lang="en-US" noProof="0" dirty="0"/>
          </a:p>
        </p:txBody>
      </p:sp>
    </p:spTree>
    <p:extLst>
      <p:ext uri="{BB962C8B-B14F-4D97-AF65-F5344CB8AC3E}">
        <p14:creationId xmlns:p14="http://schemas.microsoft.com/office/powerpoint/2010/main" val="4131515834"/>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noProof="0"/>
              <a:t>MM.DD.20XX</a:t>
            </a:r>
            <a:endParaRPr lang="en-US" noProof="0" dirty="0"/>
          </a:p>
        </p:txBody>
      </p:sp>
      <p:sp>
        <p:nvSpPr>
          <p:cNvPr id="3" name="Footer Placeholder 2"/>
          <p:cNvSpPr>
            <a:spLocks noGrp="1"/>
          </p:cNvSpPr>
          <p:nvPr>
            <p:ph type="ftr" sz="quarter" idx="11"/>
          </p:nvPr>
        </p:nvSpPr>
        <p:spPr/>
        <p:txBody>
          <a:bodyPr/>
          <a:lstStyle/>
          <a:p>
            <a:endParaRPr lang="en-US" noProof="0" dirty="0"/>
          </a:p>
        </p:txBody>
      </p:sp>
      <p:sp>
        <p:nvSpPr>
          <p:cNvPr id="4" name="Slide Number Placeholder 3"/>
          <p:cNvSpPr>
            <a:spLocks noGrp="1"/>
          </p:cNvSpPr>
          <p:nvPr>
            <p:ph type="sldNum" sz="quarter" idx="12"/>
          </p:nvPr>
        </p:nvSpPr>
        <p:spPr/>
        <p:txBody>
          <a:bodyPr/>
          <a:lstStyle/>
          <a:p>
            <a:fld id="{06075B66-BB0A-40EC-93F2-D831CFF2799C}" type="slidenum">
              <a:rPr lang="en-US" noProof="0" smtClean="0"/>
              <a:pPr/>
              <a:t>‹#›</a:t>
            </a:fld>
            <a:endParaRPr lang="en-US" noProof="0" dirty="0"/>
          </a:p>
        </p:txBody>
      </p:sp>
    </p:spTree>
    <p:extLst>
      <p:ext uri="{BB962C8B-B14F-4D97-AF65-F5344CB8AC3E}">
        <p14:creationId xmlns:p14="http://schemas.microsoft.com/office/powerpoint/2010/main" val="2167779229"/>
      </p:ext>
    </p:extLst>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noProof="0"/>
              <a:t>MM.DD.20XX</a:t>
            </a:r>
            <a:endParaRPr lang="en-US" noProof="0" dirty="0"/>
          </a:p>
        </p:txBody>
      </p:sp>
      <p:sp>
        <p:nvSpPr>
          <p:cNvPr id="6" name="Footer Placeholder 5"/>
          <p:cNvSpPr>
            <a:spLocks noGrp="1"/>
          </p:cNvSpPr>
          <p:nvPr>
            <p:ph type="ftr" sz="quarter" idx="11"/>
          </p:nvPr>
        </p:nvSpPr>
        <p:spPr/>
        <p:txBody>
          <a:bodyPr/>
          <a:lstStyle/>
          <a:p>
            <a:endParaRPr lang="en-US" noProof="0" dirty="0"/>
          </a:p>
        </p:txBody>
      </p:sp>
      <p:sp>
        <p:nvSpPr>
          <p:cNvPr id="7" name="Slide Number Placeholder 6"/>
          <p:cNvSpPr>
            <a:spLocks noGrp="1"/>
          </p:cNvSpPr>
          <p:nvPr>
            <p:ph type="sldNum" sz="quarter" idx="12"/>
          </p:nvPr>
        </p:nvSpPr>
        <p:spPr/>
        <p:txBody>
          <a:bodyPr/>
          <a:lstStyle/>
          <a:p>
            <a:fld id="{06075B66-BB0A-40EC-93F2-D831CFF2799C}" type="slidenum">
              <a:rPr lang="en-US" noProof="0" smtClean="0"/>
              <a:pPr/>
              <a:t>‹#›</a:t>
            </a:fld>
            <a:endParaRPr lang="en-US" noProof="0" dirty="0"/>
          </a:p>
        </p:txBody>
      </p:sp>
    </p:spTree>
    <p:extLst>
      <p:ext uri="{BB962C8B-B14F-4D97-AF65-F5344CB8AC3E}">
        <p14:creationId xmlns:p14="http://schemas.microsoft.com/office/powerpoint/2010/main" val="2908519676"/>
      </p:ext>
    </p:extLst>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noProof="0"/>
              <a:t>MM.DD.20XX</a:t>
            </a:r>
            <a:endParaRPr lang="en-US" noProof="0" dirty="0"/>
          </a:p>
        </p:txBody>
      </p:sp>
      <p:sp>
        <p:nvSpPr>
          <p:cNvPr id="6" name="Footer Placeholder 5"/>
          <p:cNvSpPr>
            <a:spLocks noGrp="1"/>
          </p:cNvSpPr>
          <p:nvPr>
            <p:ph type="ftr" sz="quarter" idx="11"/>
          </p:nvPr>
        </p:nvSpPr>
        <p:spPr/>
        <p:txBody>
          <a:bodyPr/>
          <a:lstStyle/>
          <a:p>
            <a:endParaRPr lang="en-US" noProof="0" dirty="0"/>
          </a:p>
        </p:txBody>
      </p:sp>
      <p:sp>
        <p:nvSpPr>
          <p:cNvPr id="7" name="Slide Number Placeholder 6"/>
          <p:cNvSpPr>
            <a:spLocks noGrp="1"/>
          </p:cNvSpPr>
          <p:nvPr>
            <p:ph type="sldNum" sz="quarter" idx="12"/>
          </p:nvPr>
        </p:nvSpPr>
        <p:spPr/>
        <p:txBody>
          <a:bodyPr/>
          <a:lstStyle/>
          <a:p>
            <a:fld id="{06075B66-BB0A-40EC-93F2-D831CFF2799C}" type="slidenum">
              <a:rPr lang="en-US" noProof="0" smtClean="0"/>
              <a:pPr/>
              <a:t>‹#›</a:t>
            </a:fld>
            <a:endParaRPr lang="en-US" noProof="0" dirty="0"/>
          </a:p>
        </p:txBody>
      </p:sp>
    </p:spTree>
    <p:extLst>
      <p:ext uri="{BB962C8B-B14F-4D97-AF65-F5344CB8AC3E}">
        <p14:creationId xmlns:p14="http://schemas.microsoft.com/office/powerpoint/2010/main" val="2601296765"/>
      </p:ext>
    </p:extLst>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noProof="0"/>
              <a:t>MM.DD.20XX</a:t>
            </a:r>
            <a:endParaRPr lang="en-US" noProof="0"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noProof="0"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075B66-BB0A-40EC-93F2-D831CFF2799C}" type="slidenum">
              <a:rPr lang="en-US" noProof="0" smtClean="0"/>
              <a:pPr/>
              <a:t>‹#›</a:t>
            </a:fld>
            <a:endParaRPr lang="en-US" noProof="0" dirty="0"/>
          </a:p>
        </p:txBody>
      </p:sp>
      <p:sp>
        <p:nvSpPr>
          <p:cNvPr id="7" name="Rectangle 6">
            <a:extLst>
              <a:ext uri="{FF2B5EF4-FFF2-40B4-BE49-F238E27FC236}">
                <a16:creationId xmlns:a16="http://schemas.microsoft.com/office/drawing/2014/main" id="{D01A1DBC-6EF4-4A93-8357-B9904CA356AD}"/>
              </a:ext>
            </a:extLst>
          </p:cNvPr>
          <p:cNvSpPr/>
          <p:nvPr userDrawn="1"/>
        </p:nvSpPr>
        <p:spPr>
          <a:xfrm>
            <a:off x="0" y="5907024"/>
            <a:ext cx="12192000" cy="9509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8" name="Rectangle 7">
            <a:extLst>
              <a:ext uri="{FF2B5EF4-FFF2-40B4-BE49-F238E27FC236}">
                <a16:creationId xmlns:a16="http://schemas.microsoft.com/office/drawing/2014/main" id="{D0460CB0-E2BB-4688-871B-F6C88E83988F}"/>
              </a:ext>
            </a:extLst>
          </p:cNvPr>
          <p:cNvSpPr/>
          <p:nvPr userDrawn="1"/>
        </p:nvSpPr>
        <p:spPr>
          <a:xfrm>
            <a:off x="0" y="-12319"/>
            <a:ext cx="12192000" cy="1837944"/>
          </a:xfrm>
          <a:prstGeom prst="rect">
            <a:avLst/>
          </a:prstGeom>
          <a:gradFill>
            <a:gsLst>
              <a:gs pos="100000">
                <a:srgbClr val="FFFFFF"/>
              </a:gs>
              <a:gs pos="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925465410"/>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279">
          <p15:clr>
            <a:srgbClr val="F26B43"/>
          </p15:clr>
        </p15:guide>
        <p15:guide id="3" pos="7401">
          <p15:clr>
            <a:srgbClr val="F26B43"/>
          </p15:clr>
        </p15:guide>
        <p15:guide id="4" orient="horz" pos="404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1C568-F121-403C-90DE-5574D62E23B3}"/>
              </a:ext>
            </a:extLst>
          </p:cNvPr>
          <p:cNvSpPr>
            <a:spLocks noGrp="1"/>
          </p:cNvSpPr>
          <p:nvPr>
            <p:ph type="ctrTitle"/>
          </p:nvPr>
        </p:nvSpPr>
        <p:spPr/>
        <p:txBody>
          <a:bodyPr/>
          <a:lstStyle/>
          <a:p>
            <a:r>
              <a:rPr lang="en-US" dirty="0"/>
              <a:t>Arbitration </a:t>
            </a:r>
            <a:br>
              <a:rPr lang="en-US" dirty="0"/>
            </a:br>
            <a:r>
              <a:rPr lang="en-US" dirty="0"/>
              <a:t>Workflow</a:t>
            </a:r>
          </a:p>
        </p:txBody>
      </p:sp>
      <p:sp>
        <p:nvSpPr>
          <p:cNvPr id="3" name="Subtitle 2">
            <a:extLst>
              <a:ext uri="{FF2B5EF4-FFF2-40B4-BE49-F238E27FC236}">
                <a16:creationId xmlns:a16="http://schemas.microsoft.com/office/drawing/2014/main" id="{5FDA70D3-16A0-4DC5-8AD1-BA2ABFCDDBD2}"/>
              </a:ext>
            </a:extLst>
          </p:cNvPr>
          <p:cNvSpPr>
            <a:spLocks noGrp="1"/>
          </p:cNvSpPr>
          <p:nvPr>
            <p:ph type="subTitle" idx="1"/>
          </p:nvPr>
        </p:nvSpPr>
        <p:spPr/>
        <p:txBody>
          <a:bodyPr/>
          <a:lstStyle/>
          <a:p>
            <a:r>
              <a:rPr lang="en-US" dirty="0"/>
              <a:t>Utilizing </a:t>
            </a:r>
            <a:r>
              <a:rPr lang="en-US" dirty="0" err="1"/>
              <a:t>athenaIDX</a:t>
            </a:r>
            <a:r>
              <a:rPr lang="en-US" dirty="0"/>
              <a:t> components to manage the Independent Dispute Resolution (IDR)/arbitration workflow</a:t>
            </a:r>
          </a:p>
        </p:txBody>
      </p:sp>
      <p:sp>
        <p:nvSpPr>
          <p:cNvPr id="6" name="Slide Number Placeholder 5">
            <a:extLst>
              <a:ext uri="{FF2B5EF4-FFF2-40B4-BE49-F238E27FC236}">
                <a16:creationId xmlns:a16="http://schemas.microsoft.com/office/drawing/2014/main" id="{B36E36A9-0BDD-4CBC-AA69-A94FD062F75A}"/>
              </a:ext>
            </a:extLst>
          </p:cNvPr>
          <p:cNvSpPr>
            <a:spLocks noGrp="1"/>
          </p:cNvSpPr>
          <p:nvPr>
            <p:ph type="sldNum" sz="quarter" idx="12"/>
          </p:nvPr>
        </p:nvSpPr>
        <p:spPr/>
        <p:txBody>
          <a:bodyPr/>
          <a:lstStyle/>
          <a:p>
            <a:fld id="{06075B66-BB0A-40EC-93F2-D831CFF2799C}" type="slidenum">
              <a:rPr lang="en-US" noProof="0" smtClean="0"/>
              <a:pPr/>
              <a:t>1</a:t>
            </a:fld>
            <a:endParaRPr lang="en-US" noProof="0" dirty="0"/>
          </a:p>
        </p:txBody>
      </p:sp>
      <p:pic>
        <p:nvPicPr>
          <p:cNvPr id="7" name="Picture 6">
            <a:extLst>
              <a:ext uri="{FF2B5EF4-FFF2-40B4-BE49-F238E27FC236}">
                <a16:creationId xmlns:a16="http://schemas.microsoft.com/office/drawing/2014/main" id="{F60A2512-2D00-416A-B6B1-088FC47140C3}"/>
              </a:ext>
            </a:extLst>
          </p:cNvPr>
          <p:cNvPicPr>
            <a:picLocks noChangeAspect="1"/>
          </p:cNvPicPr>
          <p:nvPr/>
        </p:nvPicPr>
        <p:blipFill>
          <a:blip r:embed="rId2"/>
          <a:stretch>
            <a:fillRect/>
          </a:stretch>
        </p:blipFill>
        <p:spPr>
          <a:xfrm>
            <a:off x="191744" y="136525"/>
            <a:ext cx="1332256" cy="1332256"/>
          </a:xfrm>
          <a:prstGeom prst="rect">
            <a:avLst/>
          </a:prstGeom>
        </p:spPr>
      </p:pic>
      <p:sp>
        <p:nvSpPr>
          <p:cNvPr id="8" name="Date Placeholder 3">
            <a:extLst>
              <a:ext uri="{FF2B5EF4-FFF2-40B4-BE49-F238E27FC236}">
                <a16:creationId xmlns:a16="http://schemas.microsoft.com/office/drawing/2014/main" id="{409B9ADE-5B96-4B25-999D-C741265A5423}"/>
              </a:ext>
            </a:extLst>
          </p:cNvPr>
          <p:cNvSpPr>
            <a:spLocks noGrp="1"/>
          </p:cNvSpPr>
          <p:nvPr>
            <p:ph type="dt" sz="half" idx="10"/>
          </p:nvPr>
        </p:nvSpPr>
        <p:spPr>
          <a:xfrm>
            <a:off x="838200" y="6356350"/>
            <a:ext cx="2743200" cy="365125"/>
          </a:xfrm>
        </p:spPr>
        <p:txBody>
          <a:bodyPr/>
          <a:lstStyle/>
          <a:p>
            <a:fld id="{935C31DE-3425-40DC-B7DB-CB039BE64578}" type="datetime1">
              <a:rPr lang="en-US" smtClean="0"/>
              <a:pPr/>
              <a:t>2/8/2022</a:t>
            </a:fld>
            <a:endParaRPr lang="en-US" dirty="0"/>
          </a:p>
        </p:txBody>
      </p:sp>
      <p:sp>
        <p:nvSpPr>
          <p:cNvPr id="9" name="Footer Placeholder 4">
            <a:extLst>
              <a:ext uri="{FF2B5EF4-FFF2-40B4-BE49-F238E27FC236}">
                <a16:creationId xmlns:a16="http://schemas.microsoft.com/office/drawing/2014/main" id="{D81233BE-9BE1-4379-8C4E-39A4492D3EFB}"/>
              </a:ext>
            </a:extLst>
          </p:cNvPr>
          <p:cNvSpPr>
            <a:spLocks noGrp="1"/>
          </p:cNvSpPr>
          <p:nvPr>
            <p:ph type="ftr" sz="quarter" idx="11"/>
          </p:nvPr>
        </p:nvSpPr>
        <p:spPr>
          <a:xfrm>
            <a:off x="4038600" y="6356350"/>
            <a:ext cx="4114800" cy="365125"/>
          </a:xfrm>
        </p:spPr>
        <p:txBody>
          <a:bodyPr/>
          <a:lstStyle/>
          <a:p>
            <a:r>
              <a:rPr lang="en-US"/>
              <a:t>KAV Consulting Arbitration Workflow</a:t>
            </a:r>
            <a:endParaRPr lang="en-US" noProof="0" dirty="0"/>
          </a:p>
        </p:txBody>
      </p:sp>
    </p:spTree>
    <p:extLst>
      <p:ext uri="{BB962C8B-B14F-4D97-AF65-F5344CB8AC3E}">
        <p14:creationId xmlns:p14="http://schemas.microsoft.com/office/powerpoint/2010/main" val="33439678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9755C-1663-4205-A30C-C5E55B88D449}"/>
              </a:ext>
            </a:extLst>
          </p:cNvPr>
          <p:cNvSpPr>
            <a:spLocks noGrp="1"/>
          </p:cNvSpPr>
          <p:nvPr>
            <p:ph type="title"/>
          </p:nvPr>
        </p:nvSpPr>
        <p:spPr/>
        <p:txBody>
          <a:bodyPr/>
          <a:lstStyle/>
          <a:p>
            <a:r>
              <a:rPr lang="en-US" dirty="0"/>
              <a:t>Payer Resolution attempts</a:t>
            </a:r>
          </a:p>
        </p:txBody>
      </p:sp>
      <p:sp>
        <p:nvSpPr>
          <p:cNvPr id="3" name="Content Placeholder 2">
            <a:extLst>
              <a:ext uri="{FF2B5EF4-FFF2-40B4-BE49-F238E27FC236}">
                <a16:creationId xmlns:a16="http://schemas.microsoft.com/office/drawing/2014/main" id="{D5FEAA96-7CD8-486B-9151-584CCBFD1F92}"/>
              </a:ext>
            </a:extLst>
          </p:cNvPr>
          <p:cNvSpPr>
            <a:spLocks noGrp="1"/>
          </p:cNvSpPr>
          <p:nvPr>
            <p:ph idx="1"/>
          </p:nvPr>
        </p:nvSpPr>
        <p:spPr>
          <a:xfrm>
            <a:off x="838200" y="1825625"/>
            <a:ext cx="6560713" cy="4351338"/>
          </a:xfrm>
        </p:spPr>
        <p:txBody>
          <a:bodyPr/>
          <a:lstStyle/>
          <a:p>
            <a:r>
              <a:rPr lang="en-US" dirty="0"/>
              <a:t>ETM and other tools will allow for varied follow up workflows</a:t>
            </a:r>
          </a:p>
          <a:p>
            <a:r>
              <a:rPr lang="en-US" dirty="0"/>
              <a:t>What do you need the process to do? </a:t>
            </a:r>
          </a:p>
          <a:p>
            <a:r>
              <a:rPr lang="en-US" dirty="0"/>
              <a:t>We need to not only think about initial workflow, but also future needs</a:t>
            </a:r>
          </a:p>
        </p:txBody>
      </p:sp>
      <p:sp>
        <p:nvSpPr>
          <p:cNvPr id="6" name="Slide Number Placeholder 5">
            <a:extLst>
              <a:ext uri="{FF2B5EF4-FFF2-40B4-BE49-F238E27FC236}">
                <a16:creationId xmlns:a16="http://schemas.microsoft.com/office/drawing/2014/main" id="{46EDF307-5C32-4DA6-B544-6327988B7FB3}"/>
              </a:ext>
            </a:extLst>
          </p:cNvPr>
          <p:cNvSpPr>
            <a:spLocks noGrp="1"/>
          </p:cNvSpPr>
          <p:nvPr>
            <p:ph type="sldNum" sz="quarter" idx="12"/>
          </p:nvPr>
        </p:nvSpPr>
        <p:spPr/>
        <p:txBody>
          <a:bodyPr/>
          <a:lstStyle/>
          <a:p>
            <a:fld id="{06075B66-BB0A-40EC-93F2-D831CFF2799C}" type="slidenum">
              <a:rPr lang="en-US" noProof="0" smtClean="0"/>
              <a:pPr/>
              <a:t>10</a:t>
            </a:fld>
            <a:endParaRPr lang="en-US" noProof="0" dirty="0"/>
          </a:p>
        </p:txBody>
      </p:sp>
      <p:pic>
        <p:nvPicPr>
          <p:cNvPr id="9" name="Picture 8">
            <a:extLst>
              <a:ext uri="{FF2B5EF4-FFF2-40B4-BE49-F238E27FC236}">
                <a16:creationId xmlns:a16="http://schemas.microsoft.com/office/drawing/2014/main" id="{9C795FC6-9CF0-4981-9166-FE30A70F4900}"/>
              </a:ext>
            </a:extLst>
          </p:cNvPr>
          <p:cNvPicPr>
            <a:picLocks noChangeAspect="1"/>
          </p:cNvPicPr>
          <p:nvPr/>
        </p:nvPicPr>
        <p:blipFill>
          <a:blip r:embed="rId2"/>
          <a:stretch>
            <a:fillRect/>
          </a:stretch>
        </p:blipFill>
        <p:spPr>
          <a:xfrm>
            <a:off x="7407006" y="577970"/>
            <a:ext cx="3946794" cy="4633193"/>
          </a:xfrm>
          <a:prstGeom prst="rect">
            <a:avLst/>
          </a:prstGeom>
        </p:spPr>
      </p:pic>
      <p:sp>
        <p:nvSpPr>
          <p:cNvPr id="10" name="Date Placeholder 3">
            <a:extLst>
              <a:ext uri="{FF2B5EF4-FFF2-40B4-BE49-F238E27FC236}">
                <a16:creationId xmlns:a16="http://schemas.microsoft.com/office/drawing/2014/main" id="{E6D828E4-59AD-4928-8EEB-045FEF5C15E6}"/>
              </a:ext>
            </a:extLst>
          </p:cNvPr>
          <p:cNvSpPr>
            <a:spLocks noGrp="1"/>
          </p:cNvSpPr>
          <p:nvPr>
            <p:ph type="dt" sz="half" idx="10"/>
          </p:nvPr>
        </p:nvSpPr>
        <p:spPr>
          <a:xfrm>
            <a:off x="838200" y="6356350"/>
            <a:ext cx="2743200" cy="365125"/>
          </a:xfrm>
        </p:spPr>
        <p:txBody>
          <a:bodyPr/>
          <a:lstStyle/>
          <a:p>
            <a:fld id="{935C31DE-3425-40DC-B7DB-CB039BE64578}" type="datetime1">
              <a:rPr lang="en-US" smtClean="0"/>
              <a:pPr/>
              <a:t>2/8/2022</a:t>
            </a:fld>
            <a:endParaRPr lang="en-US" dirty="0"/>
          </a:p>
        </p:txBody>
      </p:sp>
      <p:sp>
        <p:nvSpPr>
          <p:cNvPr id="11" name="Footer Placeholder 4">
            <a:extLst>
              <a:ext uri="{FF2B5EF4-FFF2-40B4-BE49-F238E27FC236}">
                <a16:creationId xmlns:a16="http://schemas.microsoft.com/office/drawing/2014/main" id="{103A850A-49F9-4755-9602-797195571901}"/>
              </a:ext>
            </a:extLst>
          </p:cNvPr>
          <p:cNvSpPr>
            <a:spLocks noGrp="1"/>
          </p:cNvSpPr>
          <p:nvPr>
            <p:ph type="ftr" sz="quarter" idx="11"/>
          </p:nvPr>
        </p:nvSpPr>
        <p:spPr>
          <a:xfrm>
            <a:off x="4038600" y="6356350"/>
            <a:ext cx="4114800" cy="365125"/>
          </a:xfrm>
        </p:spPr>
        <p:txBody>
          <a:bodyPr/>
          <a:lstStyle/>
          <a:p>
            <a:r>
              <a:rPr lang="en-US"/>
              <a:t>KAV Consulting Arbitration Workflow</a:t>
            </a:r>
            <a:endParaRPr lang="en-US" noProof="0" dirty="0"/>
          </a:p>
        </p:txBody>
      </p:sp>
    </p:spTree>
    <p:extLst>
      <p:ext uri="{BB962C8B-B14F-4D97-AF65-F5344CB8AC3E}">
        <p14:creationId xmlns:p14="http://schemas.microsoft.com/office/powerpoint/2010/main" val="17553773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734FD-EC7F-4643-B862-DB4E2409391B}"/>
              </a:ext>
            </a:extLst>
          </p:cNvPr>
          <p:cNvSpPr>
            <a:spLocks noGrp="1"/>
          </p:cNvSpPr>
          <p:nvPr>
            <p:ph type="title"/>
          </p:nvPr>
        </p:nvSpPr>
        <p:spPr/>
        <p:txBody>
          <a:bodyPr/>
          <a:lstStyle/>
          <a:p>
            <a:r>
              <a:rPr lang="en-US" dirty="0"/>
              <a:t>Resolution</a:t>
            </a:r>
          </a:p>
        </p:txBody>
      </p:sp>
      <p:sp>
        <p:nvSpPr>
          <p:cNvPr id="3" name="Content Placeholder 2">
            <a:extLst>
              <a:ext uri="{FF2B5EF4-FFF2-40B4-BE49-F238E27FC236}">
                <a16:creationId xmlns:a16="http://schemas.microsoft.com/office/drawing/2014/main" id="{89A59C67-1D8E-4D97-A12C-6F0350C5EBC8}"/>
              </a:ext>
            </a:extLst>
          </p:cNvPr>
          <p:cNvSpPr>
            <a:spLocks noGrp="1"/>
          </p:cNvSpPr>
          <p:nvPr>
            <p:ph idx="1"/>
          </p:nvPr>
        </p:nvSpPr>
        <p:spPr>
          <a:xfrm>
            <a:off x="838199" y="1825625"/>
            <a:ext cx="5446691" cy="4351338"/>
          </a:xfrm>
        </p:spPr>
        <p:txBody>
          <a:bodyPr>
            <a:normAutofit lnSpcReduction="10000"/>
          </a:bodyPr>
          <a:lstStyle/>
          <a:p>
            <a:r>
              <a:rPr lang="en-US" dirty="0"/>
              <a:t>What are the next steps? </a:t>
            </a:r>
          </a:p>
          <a:p>
            <a:r>
              <a:rPr lang="en-US" dirty="0"/>
              <a:t>We want to make sure that ETM automates resolution of ‘unnecessary’ tasks, or those that can automatically close</a:t>
            </a:r>
          </a:p>
          <a:p>
            <a:r>
              <a:rPr lang="en-US" dirty="0"/>
              <a:t>But if arbitration is necessary, what are the next step? </a:t>
            </a:r>
          </a:p>
          <a:p>
            <a:r>
              <a:rPr lang="en-US" dirty="0"/>
              <a:t>And just like other steps, what tools do we use to make the process as efficient and effective as possible?</a:t>
            </a:r>
          </a:p>
        </p:txBody>
      </p:sp>
      <p:sp>
        <p:nvSpPr>
          <p:cNvPr id="6" name="Slide Number Placeholder 5">
            <a:extLst>
              <a:ext uri="{FF2B5EF4-FFF2-40B4-BE49-F238E27FC236}">
                <a16:creationId xmlns:a16="http://schemas.microsoft.com/office/drawing/2014/main" id="{A78A4E34-7FAA-471C-A7ED-C48CB44DD39B}"/>
              </a:ext>
            </a:extLst>
          </p:cNvPr>
          <p:cNvSpPr>
            <a:spLocks noGrp="1"/>
          </p:cNvSpPr>
          <p:nvPr>
            <p:ph type="sldNum" sz="quarter" idx="12"/>
          </p:nvPr>
        </p:nvSpPr>
        <p:spPr/>
        <p:txBody>
          <a:bodyPr/>
          <a:lstStyle/>
          <a:p>
            <a:fld id="{06075B66-BB0A-40EC-93F2-D831CFF2799C}" type="slidenum">
              <a:rPr lang="en-US" noProof="0" smtClean="0"/>
              <a:pPr/>
              <a:t>11</a:t>
            </a:fld>
            <a:endParaRPr lang="en-US" noProof="0" dirty="0"/>
          </a:p>
        </p:txBody>
      </p:sp>
      <p:pic>
        <p:nvPicPr>
          <p:cNvPr id="7" name="Picture 6">
            <a:extLst>
              <a:ext uri="{FF2B5EF4-FFF2-40B4-BE49-F238E27FC236}">
                <a16:creationId xmlns:a16="http://schemas.microsoft.com/office/drawing/2014/main" id="{D44DDE92-9CAE-4035-95D3-62ED93437AC9}"/>
              </a:ext>
            </a:extLst>
          </p:cNvPr>
          <p:cNvPicPr>
            <a:picLocks noChangeAspect="1"/>
          </p:cNvPicPr>
          <p:nvPr/>
        </p:nvPicPr>
        <p:blipFill>
          <a:blip r:embed="rId2"/>
          <a:stretch>
            <a:fillRect/>
          </a:stretch>
        </p:blipFill>
        <p:spPr>
          <a:xfrm>
            <a:off x="6457419" y="2149389"/>
            <a:ext cx="5618707" cy="3154362"/>
          </a:xfrm>
          <a:prstGeom prst="rect">
            <a:avLst/>
          </a:prstGeom>
        </p:spPr>
      </p:pic>
      <p:pic>
        <p:nvPicPr>
          <p:cNvPr id="10" name="Picture 9">
            <a:extLst>
              <a:ext uri="{FF2B5EF4-FFF2-40B4-BE49-F238E27FC236}">
                <a16:creationId xmlns:a16="http://schemas.microsoft.com/office/drawing/2014/main" id="{2AF18B29-1114-4773-8D94-B8148C8F7E5D}"/>
              </a:ext>
            </a:extLst>
          </p:cNvPr>
          <p:cNvPicPr>
            <a:picLocks noChangeAspect="1"/>
          </p:cNvPicPr>
          <p:nvPr/>
        </p:nvPicPr>
        <p:blipFill>
          <a:blip r:embed="rId3"/>
          <a:stretch>
            <a:fillRect/>
          </a:stretch>
        </p:blipFill>
        <p:spPr>
          <a:xfrm>
            <a:off x="5671323" y="2267037"/>
            <a:ext cx="1076325" cy="476250"/>
          </a:xfrm>
          <a:prstGeom prst="rect">
            <a:avLst/>
          </a:prstGeom>
        </p:spPr>
      </p:pic>
      <p:pic>
        <p:nvPicPr>
          <p:cNvPr id="11" name="Picture 10">
            <a:extLst>
              <a:ext uri="{FF2B5EF4-FFF2-40B4-BE49-F238E27FC236}">
                <a16:creationId xmlns:a16="http://schemas.microsoft.com/office/drawing/2014/main" id="{8A1374B7-ACC5-46E5-9DF0-F9D906B8A4D3}"/>
              </a:ext>
            </a:extLst>
          </p:cNvPr>
          <p:cNvPicPr>
            <a:picLocks noChangeAspect="1"/>
          </p:cNvPicPr>
          <p:nvPr/>
        </p:nvPicPr>
        <p:blipFill>
          <a:blip r:embed="rId4"/>
          <a:stretch>
            <a:fillRect/>
          </a:stretch>
        </p:blipFill>
        <p:spPr>
          <a:xfrm>
            <a:off x="5585065" y="4222000"/>
            <a:ext cx="933450" cy="476250"/>
          </a:xfrm>
          <a:prstGeom prst="rect">
            <a:avLst/>
          </a:prstGeom>
        </p:spPr>
      </p:pic>
      <p:sp>
        <p:nvSpPr>
          <p:cNvPr id="12" name="Date Placeholder 3">
            <a:extLst>
              <a:ext uri="{FF2B5EF4-FFF2-40B4-BE49-F238E27FC236}">
                <a16:creationId xmlns:a16="http://schemas.microsoft.com/office/drawing/2014/main" id="{71252F27-AC2C-4FEF-83AE-882A62A83E22}"/>
              </a:ext>
            </a:extLst>
          </p:cNvPr>
          <p:cNvSpPr>
            <a:spLocks noGrp="1"/>
          </p:cNvSpPr>
          <p:nvPr>
            <p:ph type="dt" sz="half" idx="10"/>
          </p:nvPr>
        </p:nvSpPr>
        <p:spPr>
          <a:xfrm>
            <a:off x="838200" y="6356350"/>
            <a:ext cx="2743200" cy="365125"/>
          </a:xfrm>
        </p:spPr>
        <p:txBody>
          <a:bodyPr/>
          <a:lstStyle/>
          <a:p>
            <a:fld id="{935C31DE-3425-40DC-B7DB-CB039BE64578}" type="datetime1">
              <a:rPr lang="en-US" smtClean="0"/>
              <a:pPr/>
              <a:t>2/8/2022</a:t>
            </a:fld>
            <a:endParaRPr lang="en-US" dirty="0"/>
          </a:p>
        </p:txBody>
      </p:sp>
      <p:sp>
        <p:nvSpPr>
          <p:cNvPr id="13" name="Footer Placeholder 4">
            <a:extLst>
              <a:ext uri="{FF2B5EF4-FFF2-40B4-BE49-F238E27FC236}">
                <a16:creationId xmlns:a16="http://schemas.microsoft.com/office/drawing/2014/main" id="{BA9F359D-F4A8-4360-9719-F66C2DF5A9CE}"/>
              </a:ext>
            </a:extLst>
          </p:cNvPr>
          <p:cNvSpPr>
            <a:spLocks noGrp="1"/>
          </p:cNvSpPr>
          <p:nvPr>
            <p:ph type="ftr" sz="quarter" idx="11"/>
          </p:nvPr>
        </p:nvSpPr>
        <p:spPr>
          <a:xfrm>
            <a:off x="4038600" y="6356350"/>
            <a:ext cx="4114800" cy="365125"/>
          </a:xfrm>
        </p:spPr>
        <p:txBody>
          <a:bodyPr/>
          <a:lstStyle/>
          <a:p>
            <a:r>
              <a:rPr lang="en-US"/>
              <a:t>KAV Consulting Arbitration Workflow</a:t>
            </a:r>
            <a:endParaRPr lang="en-US" noProof="0" dirty="0"/>
          </a:p>
        </p:txBody>
      </p:sp>
    </p:spTree>
    <p:extLst>
      <p:ext uri="{BB962C8B-B14F-4D97-AF65-F5344CB8AC3E}">
        <p14:creationId xmlns:p14="http://schemas.microsoft.com/office/powerpoint/2010/main" val="37847814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9E2D1-5E20-4783-A21E-90D8D79260F3}"/>
              </a:ext>
            </a:extLst>
          </p:cNvPr>
          <p:cNvSpPr>
            <a:spLocks noGrp="1"/>
          </p:cNvSpPr>
          <p:nvPr>
            <p:ph type="title"/>
          </p:nvPr>
        </p:nvSpPr>
        <p:spPr>
          <a:xfrm>
            <a:off x="838200" y="365125"/>
            <a:ext cx="10515600" cy="1078665"/>
          </a:xfrm>
        </p:spPr>
        <p:txBody>
          <a:bodyPr>
            <a:normAutofit fontScale="90000"/>
          </a:bodyPr>
          <a:lstStyle/>
          <a:p>
            <a:r>
              <a:rPr lang="en-US" dirty="0"/>
              <a:t>Important Open Negotiation and </a:t>
            </a:r>
            <a:br>
              <a:rPr lang="en-US" dirty="0"/>
            </a:br>
            <a:r>
              <a:rPr lang="en-US" dirty="0"/>
              <a:t>Independent Dispute Resolution Deadlines</a:t>
            </a:r>
          </a:p>
        </p:txBody>
      </p:sp>
      <p:graphicFrame>
        <p:nvGraphicFramePr>
          <p:cNvPr id="7" name="Content Placeholder 6">
            <a:extLst>
              <a:ext uri="{FF2B5EF4-FFF2-40B4-BE49-F238E27FC236}">
                <a16:creationId xmlns:a16="http://schemas.microsoft.com/office/drawing/2014/main" id="{C95EFB5B-9DCD-4162-9D75-901385BAB273}"/>
              </a:ext>
            </a:extLst>
          </p:cNvPr>
          <p:cNvGraphicFramePr>
            <a:graphicFrameLocks noGrp="1"/>
          </p:cNvGraphicFramePr>
          <p:nvPr>
            <p:ph idx="1"/>
            <p:extLst>
              <p:ext uri="{D42A27DB-BD31-4B8C-83A1-F6EECF244321}">
                <p14:modId xmlns:p14="http://schemas.microsoft.com/office/powerpoint/2010/main" val="3675547240"/>
              </p:ext>
            </p:extLst>
          </p:nvPr>
        </p:nvGraphicFramePr>
        <p:xfrm>
          <a:off x="1892969" y="1443790"/>
          <a:ext cx="9460831" cy="44043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lide Number Placeholder 5">
            <a:extLst>
              <a:ext uri="{FF2B5EF4-FFF2-40B4-BE49-F238E27FC236}">
                <a16:creationId xmlns:a16="http://schemas.microsoft.com/office/drawing/2014/main" id="{AD460867-ACAA-4858-A47A-68C8EA8E2391}"/>
              </a:ext>
            </a:extLst>
          </p:cNvPr>
          <p:cNvSpPr>
            <a:spLocks noGrp="1"/>
          </p:cNvSpPr>
          <p:nvPr>
            <p:ph type="sldNum" sz="quarter" idx="12"/>
          </p:nvPr>
        </p:nvSpPr>
        <p:spPr/>
        <p:txBody>
          <a:bodyPr/>
          <a:lstStyle/>
          <a:p>
            <a:fld id="{06075B66-BB0A-40EC-93F2-D831CFF2799C}" type="slidenum">
              <a:rPr lang="en-US" noProof="0" smtClean="0"/>
              <a:pPr/>
              <a:t>12</a:t>
            </a:fld>
            <a:endParaRPr lang="en-US" noProof="0" dirty="0"/>
          </a:p>
        </p:txBody>
      </p:sp>
      <p:sp>
        <p:nvSpPr>
          <p:cNvPr id="8" name="Date Placeholder 3">
            <a:extLst>
              <a:ext uri="{FF2B5EF4-FFF2-40B4-BE49-F238E27FC236}">
                <a16:creationId xmlns:a16="http://schemas.microsoft.com/office/drawing/2014/main" id="{190B2376-6D8E-48AE-8A21-EBE42AF7AD4C}"/>
              </a:ext>
            </a:extLst>
          </p:cNvPr>
          <p:cNvSpPr>
            <a:spLocks noGrp="1"/>
          </p:cNvSpPr>
          <p:nvPr>
            <p:ph type="dt" sz="half" idx="10"/>
          </p:nvPr>
        </p:nvSpPr>
        <p:spPr>
          <a:xfrm>
            <a:off x="838200" y="6356350"/>
            <a:ext cx="2743200" cy="365125"/>
          </a:xfrm>
        </p:spPr>
        <p:txBody>
          <a:bodyPr/>
          <a:lstStyle/>
          <a:p>
            <a:fld id="{935C31DE-3425-40DC-B7DB-CB039BE64578}" type="datetime1">
              <a:rPr lang="en-US" smtClean="0"/>
              <a:pPr/>
              <a:t>2/8/2022</a:t>
            </a:fld>
            <a:endParaRPr lang="en-US" dirty="0"/>
          </a:p>
        </p:txBody>
      </p:sp>
      <p:sp>
        <p:nvSpPr>
          <p:cNvPr id="9" name="Footer Placeholder 4">
            <a:extLst>
              <a:ext uri="{FF2B5EF4-FFF2-40B4-BE49-F238E27FC236}">
                <a16:creationId xmlns:a16="http://schemas.microsoft.com/office/drawing/2014/main" id="{53EB1F21-8FF5-47D1-829E-3E80AEB0E081}"/>
              </a:ext>
            </a:extLst>
          </p:cNvPr>
          <p:cNvSpPr>
            <a:spLocks noGrp="1"/>
          </p:cNvSpPr>
          <p:nvPr>
            <p:ph type="ftr" sz="quarter" idx="11"/>
          </p:nvPr>
        </p:nvSpPr>
        <p:spPr>
          <a:xfrm>
            <a:off x="4038600" y="6356350"/>
            <a:ext cx="4114800" cy="365125"/>
          </a:xfrm>
        </p:spPr>
        <p:txBody>
          <a:bodyPr/>
          <a:lstStyle/>
          <a:p>
            <a:r>
              <a:rPr lang="en-US"/>
              <a:t>KAV Consulting Arbitration Workflow</a:t>
            </a:r>
            <a:endParaRPr lang="en-US" noProof="0" dirty="0"/>
          </a:p>
        </p:txBody>
      </p:sp>
    </p:spTree>
    <p:extLst>
      <p:ext uri="{BB962C8B-B14F-4D97-AF65-F5344CB8AC3E}">
        <p14:creationId xmlns:p14="http://schemas.microsoft.com/office/powerpoint/2010/main" val="37707415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36A6C-31EC-41D4-A1F8-65400CC8F929}"/>
              </a:ext>
            </a:extLst>
          </p:cNvPr>
          <p:cNvSpPr>
            <a:spLocks noGrp="1"/>
          </p:cNvSpPr>
          <p:nvPr>
            <p:ph type="title"/>
          </p:nvPr>
        </p:nvSpPr>
        <p:spPr/>
        <p:txBody>
          <a:bodyPr/>
          <a:lstStyle/>
          <a:p>
            <a:r>
              <a:rPr lang="en-US" dirty="0"/>
              <a:t>Example new value list that must be tracked to drive workflow</a:t>
            </a:r>
          </a:p>
        </p:txBody>
      </p:sp>
      <p:sp>
        <p:nvSpPr>
          <p:cNvPr id="6" name="Slide Number Placeholder 5">
            <a:extLst>
              <a:ext uri="{FF2B5EF4-FFF2-40B4-BE49-F238E27FC236}">
                <a16:creationId xmlns:a16="http://schemas.microsoft.com/office/drawing/2014/main" id="{901A7593-4377-4473-9E2D-0FEA2F4D0C9B}"/>
              </a:ext>
            </a:extLst>
          </p:cNvPr>
          <p:cNvSpPr>
            <a:spLocks noGrp="1"/>
          </p:cNvSpPr>
          <p:nvPr>
            <p:ph type="sldNum" sz="quarter" idx="12"/>
          </p:nvPr>
        </p:nvSpPr>
        <p:spPr/>
        <p:txBody>
          <a:bodyPr/>
          <a:lstStyle/>
          <a:p>
            <a:fld id="{06075B66-BB0A-40EC-93F2-D831CFF2799C}" type="slidenum">
              <a:rPr lang="en-US" noProof="0" smtClean="0"/>
              <a:pPr/>
              <a:t>13</a:t>
            </a:fld>
            <a:endParaRPr lang="en-US" noProof="0" dirty="0"/>
          </a:p>
        </p:txBody>
      </p:sp>
      <p:graphicFrame>
        <p:nvGraphicFramePr>
          <p:cNvPr id="9" name="Diagram 8">
            <a:extLst>
              <a:ext uri="{FF2B5EF4-FFF2-40B4-BE49-F238E27FC236}">
                <a16:creationId xmlns:a16="http://schemas.microsoft.com/office/drawing/2014/main" id="{B55C51D0-3D21-431C-B493-57064C4121FC}"/>
              </a:ext>
            </a:extLst>
          </p:cNvPr>
          <p:cNvGraphicFramePr/>
          <p:nvPr>
            <p:extLst>
              <p:ext uri="{D42A27DB-BD31-4B8C-83A1-F6EECF244321}">
                <p14:modId xmlns:p14="http://schemas.microsoft.com/office/powerpoint/2010/main" val="3055230295"/>
              </p:ext>
            </p:extLst>
          </p:nvPr>
        </p:nvGraphicFramePr>
        <p:xfrm>
          <a:off x="1732279" y="1816945"/>
          <a:ext cx="3841207" cy="34256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Diagram 9">
            <a:extLst>
              <a:ext uri="{FF2B5EF4-FFF2-40B4-BE49-F238E27FC236}">
                <a16:creationId xmlns:a16="http://schemas.microsoft.com/office/drawing/2014/main" id="{B0E1C136-6B84-42EE-9447-ACE3218940C7}"/>
              </a:ext>
            </a:extLst>
          </p:cNvPr>
          <p:cNvGraphicFramePr/>
          <p:nvPr>
            <p:extLst>
              <p:ext uri="{D42A27DB-BD31-4B8C-83A1-F6EECF244321}">
                <p14:modId xmlns:p14="http://schemas.microsoft.com/office/powerpoint/2010/main" val="2140147997"/>
              </p:ext>
            </p:extLst>
          </p:nvPr>
        </p:nvGraphicFramePr>
        <p:xfrm>
          <a:off x="6251302" y="1816947"/>
          <a:ext cx="4381864" cy="342561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5997428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28E41-0673-49A9-BD93-916079C2D829}"/>
              </a:ext>
            </a:extLst>
          </p:cNvPr>
          <p:cNvSpPr>
            <a:spLocks noGrp="1"/>
          </p:cNvSpPr>
          <p:nvPr>
            <p:ph type="title"/>
          </p:nvPr>
        </p:nvSpPr>
        <p:spPr/>
        <p:txBody>
          <a:bodyPr/>
          <a:lstStyle/>
          <a:p>
            <a:r>
              <a:rPr lang="en-US" dirty="0"/>
              <a:t>Example Workflow Stages to dictate user engagement (derived from new field values)</a:t>
            </a:r>
          </a:p>
        </p:txBody>
      </p:sp>
      <p:sp>
        <p:nvSpPr>
          <p:cNvPr id="3" name="Content Placeholder 2">
            <a:extLst>
              <a:ext uri="{FF2B5EF4-FFF2-40B4-BE49-F238E27FC236}">
                <a16:creationId xmlns:a16="http://schemas.microsoft.com/office/drawing/2014/main" id="{E856F451-CF84-488D-BDA4-53C454FD584F}"/>
              </a:ext>
            </a:extLst>
          </p:cNvPr>
          <p:cNvSpPr>
            <a:spLocks noGrp="1"/>
          </p:cNvSpPr>
          <p:nvPr>
            <p:ph sz="half" idx="1"/>
          </p:nvPr>
        </p:nvSpPr>
        <p:spPr>
          <a:xfrm>
            <a:off x="838200" y="1992272"/>
            <a:ext cx="5181600" cy="3199221"/>
          </a:xfrm>
        </p:spPr>
        <p:txBody>
          <a:bodyPr>
            <a:normAutofit fontScale="92500" lnSpcReduction="20000"/>
          </a:bodyPr>
          <a:lstStyle/>
          <a:p>
            <a:r>
              <a:rPr lang="en-US" dirty="0"/>
              <a:t>The Stages are used to indicate the stage of the negotiation/arbitration process the claim is currently in</a:t>
            </a:r>
          </a:p>
          <a:p>
            <a:r>
              <a:rPr lang="en-US" dirty="0"/>
              <a:t>It is derived from either defined values indicated in the previous slide and/or user input</a:t>
            </a:r>
          </a:p>
          <a:p>
            <a:r>
              <a:rPr lang="en-US" dirty="0"/>
              <a:t>Some warrant user interaction, others are for reporting purposes only</a:t>
            </a:r>
          </a:p>
        </p:txBody>
      </p:sp>
      <p:sp>
        <p:nvSpPr>
          <p:cNvPr id="7" name="Slide Number Placeholder 6">
            <a:extLst>
              <a:ext uri="{FF2B5EF4-FFF2-40B4-BE49-F238E27FC236}">
                <a16:creationId xmlns:a16="http://schemas.microsoft.com/office/drawing/2014/main" id="{F805A2A3-738E-4EBA-BC18-F7139C6F5317}"/>
              </a:ext>
            </a:extLst>
          </p:cNvPr>
          <p:cNvSpPr>
            <a:spLocks noGrp="1"/>
          </p:cNvSpPr>
          <p:nvPr>
            <p:ph type="sldNum" sz="quarter" idx="12"/>
          </p:nvPr>
        </p:nvSpPr>
        <p:spPr/>
        <p:txBody>
          <a:bodyPr/>
          <a:lstStyle/>
          <a:p>
            <a:fld id="{06075B66-BB0A-40EC-93F2-D831CFF2799C}" type="slidenum">
              <a:rPr lang="en-US" noProof="0" smtClean="0"/>
              <a:pPr/>
              <a:t>14</a:t>
            </a:fld>
            <a:endParaRPr lang="en-US" noProof="0" dirty="0"/>
          </a:p>
        </p:txBody>
      </p:sp>
      <p:graphicFrame>
        <p:nvGraphicFramePr>
          <p:cNvPr id="8" name="Diagram 7">
            <a:extLst>
              <a:ext uri="{FF2B5EF4-FFF2-40B4-BE49-F238E27FC236}">
                <a16:creationId xmlns:a16="http://schemas.microsoft.com/office/drawing/2014/main" id="{9C62230A-BC10-46CA-943C-981085909BF4}"/>
              </a:ext>
            </a:extLst>
          </p:cNvPr>
          <p:cNvGraphicFramePr/>
          <p:nvPr>
            <p:extLst>
              <p:ext uri="{D42A27DB-BD31-4B8C-83A1-F6EECF244321}">
                <p14:modId xmlns:p14="http://schemas.microsoft.com/office/powerpoint/2010/main" val="2869365585"/>
              </p:ext>
            </p:extLst>
          </p:nvPr>
        </p:nvGraphicFramePr>
        <p:xfrm>
          <a:off x="5515065" y="1549319"/>
          <a:ext cx="6191069" cy="40851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732708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8436D-5CF7-41D3-891A-3A411A4B8996}"/>
              </a:ext>
            </a:extLst>
          </p:cNvPr>
          <p:cNvSpPr>
            <a:spLocks noGrp="1"/>
          </p:cNvSpPr>
          <p:nvPr>
            <p:ph type="title"/>
          </p:nvPr>
        </p:nvSpPr>
        <p:spPr/>
        <p:txBody>
          <a:bodyPr/>
          <a:lstStyle/>
          <a:p>
            <a:r>
              <a:rPr lang="en-US" dirty="0"/>
              <a:t>ETM Follow-up</a:t>
            </a:r>
          </a:p>
        </p:txBody>
      </p:sp>
      <p:sp>
        <p:nvSpPr>
          <p:cNvPr id="3" name="Content Placeholder 2">
            <a:extLst>
              <a:ext uri="{FF2B5EF4-FFF2-40B4-BE49-F238E27FC236}">
                <a16:creationId xmlns:a16="http://schemas.microsoft.com/office/drawing/2014/main" id="{7EB83826-F75B-4564-88A2-487FD865C8FF}"/>
              </a:ext>
            </a:extLst>
          </p:cNvPr>
          <p:cNvSpPr>
            <a:spLocks noGrp="1"/>
          </p:cNvSpPr>
          <p:nvPr>
            <p:ph idx="1"/>
          </p:nvPr>
        </p:nvSpPr>
        <p:spPr>
          <a:xfrm>
            <a:off x="838200" y="1536556"/>
            <a:ext cx="10587446" cy="1589821"/>
          </a:xfrm>
        </p:spPr>
        <p:txBody>
          <a:bodyPr>
            <a:normAutofit/>
          </a:bodyPr>
          <a:lstStyle/>
          <a:p>
            <a:pPr marL="0" indent="0">
              <a:buNone/>
            </a:pPr>
            <a:r>
              <a:rPr lang="en-US" dirty="0"/>
              <a:t>The potential volume of qualifying records is high</a:t>
            </a:r>
          </a:p>
          <a:p>
            <a:r>
              <a:rPr lang="en-US" dirty="0"/>
              <a:t>Users need to work in bulk when end user engagement is required</a:t>
            </a:r>
          </a:p>
          <a:p>
            <a:r>
              <a:rPr lang="en-US" dirty="0"/>
              <a:t>ETM Summary views are leveraged </a:t>
            </a:r>
          </a:p>
          <a:p>
            <a:pPr marL="457200" lvl="1" indent="0">
              <a:buNone/>
            </a:pPr>
            <a:endParaRPr lang="en-US" dirty="0"/>
          </a:p>
        </p:txBody>
      </p:sp>
      <p:sp>
        <p:nvSpPr>
          <p:cNvPr id="6" name="Slide Number Placeholder 5">
            <a:extLst>
              <a:ext uri="{FF2B5EF4-FFF2-40B4-BE49-F238E27FC236}">
                <a16:creationId xmlns:a16="http://schemas.microsoft.com/office/drawing/2014/main" id="{EE21780A-688B-4018-81CB-F472C46D344B}"/>
              </a:ext>
            </a:extLst>
          </p:cNvPr>
          <p:cNvSpPr>
            <a:spLocks noGrp="1"/>
          </p:cNvSpPr>
          <p:nvPr>
            <p:ph type="sldNum" sz="quarter" idx="12"/>
          </p:nvPr>
        </p:nvSpPr>
        <p:spPr/>
        <p:txBody>
          <a:bodyPr/>
          <a:lstStyle/>
          <a:p>
            <a:fld id="{06075B66-BB0A-40EC-93F2-D831CFF2799C}" type="slidenum">
              <a:rPr lang="en-US" noProof="0" smtClean="0"/>
              <a:pPr/>
              <a:t>15</a:t>
            </a:fld>
            <a:endParaRPr lang="en-US" noProof="0" dirty="0"/>
          </a:p>
        </p:txBody>
      </p:sp>
      <p:sp>
        <p:nvSpPr>
          <p:cNvPr id="8" name="TextBox 7">
            <a:extLst>
              <a:ext uri="{FF2B5EF4-FFF2-40B4-BE49-F238E27FC236}">
                <a16:creationId xmlns:a16="http://schemas.microsoft.com/office/drawing/2014/main" id="{3BBBF14E-5A60-4354-97AB-18D488C29D19}"/>
              </a:ext>
            </a:extLst>
          </p:cNvPr>
          <p:cNvSpPr txBox="1"/>
          <p:nvPr/>
        </p:nvSpPr>
        <p:spPr>
          <a:xfrm>
            <a:off x="1186543" y="3023695"/>
            <a:ext cx="5019299" cy="2739211"/>
          </a:xfrm>
          <a:prstGeom prst="rect">
            <a:avLst/>
          </a:prstGeom>
          <a:noFill/>
        </p:spPr>
        <p:txBody>
          <a:bodyPr wrap="square" rtlCol="0">
            <a:spAutoFit/>
          </a:bodyPr>
          <a:lstStyle/>
          <a:p>
            <a:pPr marL="231775" indent="-231775">
              <a:buFont typeface="Arial" panose="020B0604020202020204" pitchFamily="34" charset="0"/>
              <a:buChar char="•"/>
            </a:pPr>
            <a:r>
              <a:rPr lang="en-US" sz="2200" dirty="0"/>
              <a:t>Sample records are based upon grouped commonalities </a:t>
            </a:r>
          </a:p>
          <a:p>
            <a:pPr marL="231775" indent="-231775">
              <a:buFont typeface="Arial" panose="020B0604020202020204" pitchFamily="34" charset="0"/>
              <a:buChar char="•"/>
            </a:pPr>
            <a:r>
              <a:rPr lang="en-US" sz="2200" dirty="0"/>
              <a:t>Allow follow up of tasks in a bulk method, without the individual task follow up process. </a:t>
            </a:r>
          </a:p>
          <a:p>
            <a:pPr marL="231775" indent="-231775">
              <a:buFont typeface="Arial" panose="020B0604020202020204" pitchFamily="34" charset="0"/>
              <a:buChar char="•"/>
            </a:pPr>
            <a:r>
              <a:rPr lang="en-US" sz="2200" dirty="0"/>
              <a:t>You decide how you want to evaluate and follow up on many tasks at one time</a:t>
            </a:r>
          </a:p>
          <a:p>
            <a:endParaRPr lang="en-US" dirty="0"/>
          </a:p>
        </p:txBody>
      </p:sp>
      <p:sp>
        <p:nvSpPr>
          <p:cNvPr id="11" name="Date Placeholder 3">
            <a:extLst>
              <a:ext uri="{FF2B5EF4-FFF2-40B4-BE49-F238E27FC236}">
                <a16:creationId xmlns:a16="http://schemas.microsoft.com/office/drawing/2014/main" id="{612EB7E4-7815-4869-BA6F-F1F2E2123029}"/>
              </a:ext>
            </a:extLst>
          </p:cNvPr>
          <p:cNvSpPr>
            <a:spLocks noGrp="1"/>
          </p:cNvSpPr>
          <p:nvPr>
            <p:ph type="dt" sz="half" idx="10"/>
          </p:nvPr>
        </p:nvSpPr>
        <p:spPr>
          <a:xfrm>
            <a:off x="838200" y="6356350"/>
            <a:ext cx="2743200" cy="365125"/>
          </a:xfrm>
        </p:spPr>
        <p:txBody>
          <a:bodyPr/>
          <a:lstStyle/>
          <a:p>
            <a:fld id="{935C31DE-3425-40DC-B7DB-CB039BE64578}" type="datetime1">
              <a:rPr lang="en-US" smtClean="0"/>
              <a:pPr/>
              <a:t>2/8/2022</a:t>
            </a:fld>
            <a:endParaRPr lang="en-US" dirty="0"/>
          </a:p>
        </p:txBody>
      </p:sp>
      <p:sp>
        <p:nvSpPr>
          <p:cNvPr id="12" name="Footer Placeholder 4">
            <a:extLst>
              <a:ext uri="{FF2B5EF4-FFF2-40B4-BE49-F238E27FC236}">
                <a16:creationId xmlns:a16="http://schemas.microsoft.com/office/drawing/2014/main" id="{7D24F0AA-17BC-418C-91E5-444B0B47F054}"/>
              </a:ext>
            </a:extLst>
          </p:cNvPr>
          <p:cNvSpPr>
            <a:spLocks noGrp="1"/>
          </p:cNvSpPr>
          <p:nvPr>
            <p:ph type="ftr" sz="quarter" idx="11"/>
          </p:nvPr>
        </p:nvSpPr>
        <p:spPr>
          <a:xfrm>
            <a:off x="4038600" y="6356350"/>
            <a:ext cx="4114800" cy="365125"/>
          </a:xfrm>
        </p:spPr>
        <p:txBody>
          <a:bodyPr/>
          <a:lstStyle/>
          <a:p>
            <a:r>
              <a:rPr lang="en-US"/>
              <a:t>KAV Consulting Arbitration Workflow</a:t>
            </a:r>
            <a:endParaRPr lang="en-US" noProof="0" dirty="0"/>
          </a:p>
        </p:txBody>
      </p:sp>
    </p:spTree>
    <p:extLst>
      <p:ext uri="{BB962C8B-B14F-4D97-AF65-F5344CB8AC3E}">
        <p14:creationId xmlns:p14="http://schemas.microsoft.com/office/powerpoint/2010/main" val="12279177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7CF030C-7CBF-4E83-B72D-56F703934AA3}"/>
              </a:ext>
            </a:extLst>
          </p:cNvPr>
          <p:cNvSpPr>
            <a:spLocks noGrp="1"/>
          </p:cNvSpPr>
          <p:nvPr>
            <p:ph type="title"/>
          </p:nvPr>
        </p:nvSpPr>
        <p:spPr/>
        <p:txBody>
          <a:bodyPr/>
          <a:lstStyle/>
          <a:p>
            <a:r>
              <a:rPr lang="en-US" dirty="0"/>
              <a:t>View Options</a:t>
            </a:r>
          </a:p>
        </p:txBody>
      </p:sp>
      <p:sp>
        <p:nvSpPr>
          <p:cNvPr id="8" name="Content Placeholder 7">
            <a:extLst>
              <a:ext uri="{FF2B5EF4-FFF2-40B4-BE49-F238E27FC236}">
                <a16:creationId xmlns:a16="http://schemas.microsoft.com/office/drawing/2014/main" id="{BCE6954D-0607-438C-9B9D-36983D2E33E1}"/>
              </a:ext>
            </a:extLst>
          </p:cNvPr>
          <p:cNvSpPr>
            <a:spLocks noGrp="1"/>
          </p:cNvSpPr>
          <p:nvPr>
            <p:ph sz="half" idx="1"/>
          </p:nvPr>
        </p:nvSpPr>
        <p:spPr>
          <a:xfrm>
            <a:off x="838200" y="1825625"/>
            <a:ext cx="7650192" cy="2572204"/>
          </a:xfrm>
        </p:spPr>
        <p:txBody>
          <a:bodyPr>
            <a:normAutofit lnSpcReduction="10000"/>
          </a:bodyPr>
          <a:lstStyle/>
          <a:p>
            <a:r>
              <a:rPr lang="en-US" dirty="0"/>
              <a:t>The Stage of the claims dictates the View used for easier segregation and resource alignment</a:t>
            </a:r>
          </a:p>
          <a:p>
            <a:pPr lvl="1"/>
            <a:r>
              <a:rPr lang="en-US" dirty="0"/>
              <a:t>Pre-batch includes records to consider for open negotiation</a:t>
            </a:r>
          </a:p>
          <a:p>
            <a:pPr lvl="1"/>
            <a:r>
              <a:rPr lang="en-US" dirty="0"/>
              <a:t>Post-batch tracks the records through the entire arbitration process and indicates dates for follow-up and user engagement </a:t>
            </a:r>
          </a:p>
        </p:txBody>
      </p:sp>
      <p:sp>
        <p:nvSpPr>
          <p:cNvPr id="6" name="Slide Number Placeholder 5">
            <a:extLst>
              <a:ext uri="{FF2B5EF4-FFF2-40B4-BE49-F238E27FC236}">
                <a16:creationId xmlns:a16="http://schemas.microsoft.com/office/drawing/2014/main" id="{15CB4573-C282-4CA0-9631-4C9F12746643}"/>
              </a:ext>
            </a:extLst>
          </p:cNvPr>
          <p:cNvSpPr>
            <a:spLocks noGrp="1"/>
          </p:cNvSpPr>
          <p:nvPr>
            <p:ph type="sldNum" sz="quarter" idx="12"/>
          </p:nvPr>
        </p:nvSpPr>
        <p:spPr/>
        <p:txBody>
          <a:bodyPr/>
          <a:lstStyle/>
          <a:p>
            <a:fld id="{06075B66-BB0A-40EC-93F2-D831CFF2799C}" type="slidenum">
              <a:rPr lang="en-US" noProof="0" smtClean="0"/>
              <a:pPr/>
              <a:t>16</a:t>
            </a:fld>
            <a:endParaRPr lang="en-US" noProof="0" dirty="0"/>
          </a:p>
        </p:txBody>
      </p:sp>
    </p:spTree>
    <p:extLst>
      <p:ext uri="{BB962C8B-B14F-4D97-AF65-F5344CB8AC3E}">
        <p14:creationId xmlns:p14="http://schemas.microsoft.com/office/powerpoint/2010/main" val="16099904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CE039820-CC4B-4420-84D3-4D5218C4D8F9}"/>
              </a:ext>
            </a:extLst>
          </p:cNvPr>
          <p:cNvSpPr>
            <a:spLocks noGrp="1"/>
          </p:cNvSpPr>
          <p:nvPr>
            <p:ph type="title"/>
          </p:nvPr>
        </p:nvSpPr>
        <p:spPr/>
        <p:txBody>
          <a:bodyPr/>
          <a:lstStyle/>
          <a:p>
            <a:r>
              <a:rPr lang="en-US" dirty="0"/>
              <a:t>Tracking the progress</a:t>
            </a:r>
          </a:p>
        </p:txBody>
      </p:sp>
      <p:sp>
        <p:nvSpPr>
          <p:cNvPr id="13" name="Content Placeholder 12">
            <a:extLst>
              <a:ext uri="{FF2B5EF4-FFF2-40B4-BE49-F238E27FC236}">
                <a16:creationId xmlns:a16="http://schemas.microsoft.com/office/drawing/2014/main" id="{9FD1A4E8-7414-4214-B803-6C75DBC8FF5E}"/>
              </a:ext>
            </a:extLst>
          </p:cNvPr>
          <p:cNvSpPr>
            <a:spLocks noGrp="1"/>
          </p:cNvSpPr>
          <p:nvPr>
            <p:ph sz="half" idx="1"/>
          </p:nvPr>
        </p:nvSpPr>
        <p:spPr>
          <a:xfrm>
            <a:off x="838200" y="1825625"/>
            <a:ext cx="10600426" cy="4351338"/>
          </a:xfrm>
        </p:spPr>
        <p:txBody>
          <a:bodyPr/>
          <a:lstStyle/>
          <a:p>
            <a:r>
              <a:rPr lang="en-US" dirty="0"/>
              <a:t>A separate ETM screen is used to track the claim through the process</a:t>
            </a:r>
          </a:p>
          <a:p>
            <a:r>
              <a:rPr lang="en-US" dirty="0"/>
              <a:t>This data can be mined to better understand payers and Arbitration entities </a:t>
            </a:r>
          </a:p>
        </p:txBody>
      </p:sp>
      <p:sp>
        <p:nvSpPr>
          <p:cNvPr id="6" name="Slide Number Placeholder 5">
            <a:extLst>
              <a:ext uri="{FF2B5EF4-FFF2-40B4-BE49-F238E27FC236}">
                <a16:creationId xmlns:a16="http://schemas.microsoft.com/office/drawing/2014/main" id="{3DA730E8-6921-414E-9EAB-9FA60565DE60}"/>
              </a:ext>
            </a:extLst>
          </p:cNvPr>
          <p:cNvSpPr>
            <a:spLocks noGrp="1"/>
          </p:cNvSpPr>
          <p:nvPr>
            <p:ph type="sldNum" sz="quarter" idx="12"/>
          </p:nvPr>
        </p:nvSpPr>
        <p:spPr/>
        <p:txBody>
          <a:bodyPr/>
          <a:lstStyle/>
          <a:p>
            <a:fld id="{06075B66-BB0A-40EC-93F2-D831CFF2799C}" type="slidenum">
              <a:rPr lang="en-US" noProof="0" smtClean="0"/>
              <a:pPr/>
              <a:t>17</a:t>
            </a:fld>
            <a:endParaRPr lang="en-US" noProof="0" dirty="0"/>
          </a:p>
        </p:txBody>
      </p:sp>
    </p:spTree>
    <p:extLst>
      <p:ext uri="{BB962C8B-B14F-4D97-AF65-F5344CB8AC3E}">
        <p14:creationId xmlns:p14="http://schemas.microsoft.com/office/powerpoint/2010/main" val="8292351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ED28F13-97A0-4E8A-8E9A-6EDC9A812359}"/>
              </a:ext>
            </a:extLst>
          </p:cNvPr>
          <p:cNvSpPr>
            <a:spLocks noGrp="1"/>
          </p:cNvSpPr>
          <p:nvPr>
            <p:ph type="title"/>
          </p:nvPr>
        </p:nvSpPr>
        <p:spPr/>
        <p:txBody>
          <a:bodyPr/>
          <a:lstStyle/>
          <a:p>
            <a:r>
              <a:rPr lang="en-US" dirty="0"/>
              <a:t>Previews &amp; Instructions</a:t>
            </a:r>
          </a:p>
        </p:txBody>
      </p:sp>
      <p:sp>
        <p:nvSpPr>
          <p:cNvPr id="11" name="Content Placeholder 10">
            <a:extLst>
              <a:ext uri="{FF2B5EF4-FFF2-40B4-BE49-F238E27FC236}">
                <a16:creationId xmlns:a16="http://schemas.microsoft.com/office/drawing/2014/main" id="{E5650BC5-BB0E-4038-9424-0C6941A8A4F6}"/>
              </a:ext>
            </a:extLst>
          </p:cNvPr>
          <p:cNvSpPr>
            <a:spLocks noGrp="1"/>
          </p:cNvSpPr>
          <p:nvPr>
            <p:ph idx="1"/>
          </p:nvPr>
        </p:nvSpPr>
        <p:spPr>
          <a:xfrm>
            <a:off x="838200" y="1825625"/>
            <a:ext cx="9150531" cy="4351338"/>
          </a:xfrm>
        </p:spPr>
        <p:txBody>
          <a:bodyPr/>
          <a:lstStyle/>
          <a:p>
            <a:r>
              <a:rPr lang="en-US" dirty="0"/>
              <a:t>The information presented and links provided allow the user to affect many tasks or individual tasks, based on need.</a:t>
            </a:r>
          </a:p>
          <a:p>
            <a:r>
              <a:rPr lang="en-US" dirty="0"/>
              <a:t>An arbitration specific preview is created to present the necessary information relating to the arbitration task</a:t>
            </a:r>
          </a:p>
          <a:p>
            <a:pPr lvl="1"/>
            <a:r>
              <a:rPr lang="en-US" dirty="0"/>
              <a:t>Previews can include procedure, reimbursement and arbitration information</a:t>
            </a:r>
          </a:p>
          <a:p>
            <a:pPr lvl="1"/>
            <a:r>
              <a:rPr lang="en-US" dirty="0"/>
              <a:t>Instructions can include links to document arbitration activity and remove unnecessary records as well as perform research</a:t>
            </a:r>
          </a:p>
        </p:txBody>
      </p:sp>
      <p:sp>
        <p:nvSpPr>
          <p:cNvPr id="9" name="Slide Number Placeholder 8">
            <a:extLst>
              <a:ext uri="{FF2B5EF4-FFF2-40B4-BE49-F238E27FC236}">
                <a16:creationId xmlns:a16="http://schemas.microsoft.com/office/drawing/2014/main" id="{58DB01AE-B399-4290-9AFC-33FE0923D401}"/>
              </a:ext>
            </a:extLst>
          </p:cNvPr>
          <p:cNvSpPr>
            <a:spLocks noGrp="1"/>
          </p:cNvSpPr>
          <p:nvPr>
            <p:ph type="sldNum" sz="quarter" idx="12"/>
          </p:nvPr>
        </p:nvSpPr>
        <p:spPr/>
        <p:txBody>
          <a:bodyPr/>
          <a:lstStyle/>
          <a:p>
            <a:fld id="{06075B66-BB0A-40EC-93F2-D831CFF2799C}" type="slidenum">
              <a:rPr lang="en-US" noProof="0" smtClean="0"/>
              <a:pPr/>
              <a:t>18</a:t>
            </a:fld>
            <a:endParaRPr lang="en-US" noProof="0" dirty="0"/>
          </a:p>
        </p:txBody>
      </p:sp>
      <p:sp>
        <p:nvSpPr>
          <p:cNvPr id="15" name="Date Placeholder 3">
            <a:extLst>
              <a:ext uri="{FF2B5EF4-FFF2-40B4-BE49-F238E27FC236}">
                <a16:creationId xmlns:a16="http://schemas.microsoft.com/office/drawing/2014/main" id="{665915BF-E0E1-4BD1-B970-167B0A507CDE}"/>
              </a:ext>
            </a:extLst>
          </p:cNvPr>
          <p:cNvSpPr>
            <a:spLocks noGrp="1"/>
          </p:cNvSpPr>
          <p:nvPr>
            <p:ph type="dt" sz="half" idx="10"/>
          </p:nvPr>
        </p:nvSpPr>
        <p:spPr>
          <a:xfrm>
            <a:off x="838200" y="6356350"/>
            <a:ext cx="2743200" cy="365125"/>
          </a:xfrm>
        </p:spPr>
        <p:txBody>
          <a:bodyPr/>
          <a:lstStyle/>
          <a:p>
            <a:fld id="{935C31DE-3425-40DC-B7DB-CB039BE64578}" type="datetime1">
              <a:rPr lang="en-US" smtClean="0"/>
              <a:pPr/>
              <a:t>2/8/2022</a:t>
            </a:fld>
            <a:endParaRPr lang="en-US" dirty="0"/>
          </a:p>
        </p:txBody>
      </p:sp>
      <p:sp>
        <p:nvSpPr>
          <p:cNvPr id="16" name="Footer Placeholder 4">
            <a:extLst>
              <a:ext uri="{FF2B5EF4-FFF2-40B4-BE49-F238E27FC236}">
                <a16:creationId xmlns:a16="http://schemas.microsoft.com/office/drawing/2014/main" id="{E76B9688-CC35-480C-A8D8-B9956225E095}"/>
              </a:ext>
            </a:extLst>
          </p:cNvPr>
          <p:cNvSpPr>
            <a:spLocks noGrp="1"/>
          </p:cNvSpPr>
          <p:nvPr>
            <p:ph type="ftr" sz="quarter" idx="11"/>
          </p:nvPr>
        </p:nvSpPr>
        <p:spPr>
          <a:xfrm>
            <a:off x="4038600" y="6356350"/>
            <a:ext cx="4114800" cy="365125"/>
          </a:xfrm>
        </p:spPr>
        <p:txBody>
          <a:bodyPr/>
          <a:lstStyle/>
          <a:p>
            <a:r>
              <a:rPr lang="en-US"/>
              <a:t>KAV Consulting Arbitration Workflow</a:t>
            </a:r>
            <a:endParaRPr lang="en-US" noProof="0" dirty="0"/>
          </a:p>
        </p:txBody>
      </p:sp>
    </p:spTree>
    <p:extLst>
      <p:ext uri="{BB962C8B-B14F-4D97-AF65-F5344CB8AC3E}">
        <p14:creationId xmlns:p14="http://schemas.microsoft.com/office/powerpoint/2010/main" val="32282247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72049-1612-424D-9994-84640A5FFE2C}"/>
              </a:ext>
            </a:extLst>
          </p:cNvPr>
          <p:cNvSpPr>
            <a:spLocks noGrp="1"/>
          </p:cNvSpPr>
          <p:nvPr>
            <p:ph type="title"/>
          </p:nvPr>
        </p:nvSpPr>
        <p:spPr/>
        <p:txBody>
          <a:bodyPr/>
          <a:lstStyle/>
          <a:p>
            <a:r>
              <a:rPr lang="en-US" dirty="0"/>
              <a:t>NSA Arbitration workflow summary</a:t>
            </a:r>
          </a:p>
        </p:txBody>
      </p:sp>
      <p:sp>
        <p:nvSpPr>
          <p:cNvPr id="3" name="Content Placeholder 2">
            <a:extLst>
              <a:ext uri="{FF2B5EF4-FFF2-40B4-BE49-F238E27FC236}">
                <a16:creationId xmlns:a16="http://schemas.microsoft.com/office/drawing/2014/main" id="{2B869D64-8C0B-4571-811A-8905625A36F9}"/>
              </a:ext>
            </a:extLst>
          </p:cNvPr>
          <p:cNvSpPr>
            <a:spLocks noGrp="1"/>
          </p:cNvSpPr>
          <p:nvPr>
            <p:ph idx="1"/>
          </p:nvPr>
        </p:nvSpPr>
        <p:spPr>
          <a:xfrm>
            <a:off x="838200" y="1825626"/>
            <a:ext cx="10515600" cy="3643358"/>
          </a:xfrm>
        </p:spPr>
        <p:txBody>
          <a:bodyPr>
            <a:normAutofit fontScale="92500" lnSpcReduction="10000"/>
          </a:bodyPr>
          <a:lstStyle/>
          <a:p>
            <a:r>
              <a:rPr lang="en-US" dirty="0"/>
              <a:t>As you can see from the preceding slides, this workflow requires an integration with several components of the system and requires tailoring to meet your specific requirements</a:t>
            </a:r>
          </a:p>
          <a:p>
            <a:r>
              <a:rPr lang="en-US" dirty="0"/>
              <a:t>We leverage ETM’s capability of bringing different applications together </a:t>
            </a:r>
          </a:p>
          <a:p>
            <a:r>
              <a:rPr lang="en-US" dirty="0"/>
              <a:t>The complexity is managed by ETM and the distinct values that are entered and derived to allow an efficient workflow that manages a high number of tasks with as little touching as possible</a:t>
            </a:r>
          </a:p>
          <a:p>
            <a:r>
              <a:rPr lang="en-US" dirty="0"/>
              <a:t>The deadlines and restrictions required by this process flow necessitate strong workflow solutions to ensure the right to collect is maintained </a:t>
            </a:r>
          </a:p>
        </p:txBody>
      </p:sp>
      <p:sp>
        <p:nvSpPr>
          <p:cNvPr id="6" name="Slide Number Placeholder 5">
            <a:extLst>
              <a:ext uri="{FF2B5EF4-FFF2-40B4-BE49-F238E27FC236}">
                <a16:creationId xmlns:a16="http://schemas.microsoft.com/office/drawing/2014/main" id="{04A3D43A-22B7-4399-9321-FB90FCF33D95}"/>
              </a:ext>
            </a:extLst>
          </p:cNvPr>
          <p:cNvSpPr>
            <a:spLocks noGrp="1"/>
          </p:cNvSpPr>
          <p:nvPr>
            <p:ph type="sldNum" sz="quarter" idx="12"/>
          </p:nvPr>
        </p:nvSpPr>
        <p:spPr/>
        <p:txBody>
          <a:bodyPr/>
          <a:lstStyle/>
          <a:p>
            <a:fld id="{06075B66-BB0A-40EC-93F2-D831CFF2799C}" type="slidenum">
              <a:rPr lang="en-US" noProof="0" smtClean="0"/>
              <a:pPr/>
              <a:t>19</a:t>
            </a:fld>
            <a:endParaRPr lang="en-US" noProof="0" dirty="0"/>
          </a:p>
        </p:txBody>
      </p:sp>
      <p:sp>
        <p:nvSpPr>
          <p:cNvPr id="7" name="Date Placeholder 3">
            <a:extLst>
              <a:ext uri="{FF2B5EF4-FFF2-40B4-BE49-F238E27FC236}">
                <a16:creationId xmlns:a16="http://schemas.microsoft.com/office/drawing/2014/main" id="{925DDD92-090A-4902-A2C4-24CEA98317E1}"/>
              </a:ext>
            </a:extLst>
          </p:cNvPr>
          <p:cNvSpPr>
            <a:spLocks noGrp="1"/>
          </p:cNvSpPr>
          <p:nvPr>
            <p:ph type="dt" sz="half" idx="10"/>
          </p:nvPr>
        </p:nvSpPr>
        <p:spPr>
          <a:xfrm>
            <a:off x="838200" y="6356350"/>
            <a:ext cx="2743200" cy="365125"/>
          </a:xfrm>
        </p:spPr>
        <p:txBody>
          <a:bodyPr/>
          <a:lstStyle/>
          <a:p>
            <a:fld id="{935C31DE-3425-40DC-B7DB-CB039BE64578}" type="datetime1">
              <a:rPr lang="en-US" smtClean="0"/>
              <a:pPr/>
              <a:t>2/8/2022</a:t>
            </a:fld>
            <a:endParaRPr lang="en-US" dirty="0"/>
          </a:p>
        </p:txBody>
      </p:sp>
      <p:sp>
        <p:nvSpPr>
          <p:cNvPr id="8" name="Footer Placeholder 4">
            <a:extLst>
              <a:ext uri="{FF2B5EF4-FFF2-40B4-BE49-F238E27FC236}">
                <a16:creationId xmlns:a16="http://schemas.microsoft.com/office/drawing/2014/main" id="{FBCB97E6-2E33-43ED-9FC0-DB8D08596FC9}"/>
              </a:ext>
            </a:extLst>
          </p:cNvPr>
          <p:cNvSpPr>
            <a:spLocks noGrp="1"/>
          </p:cNvSpPr>
          <p:nvPr>
            <p:ph type="ftr" sz="quarter" idx="11"/>
          </p:nvPr>
        </p:nvSpPr>
        <p:spPr>
          <a:xfrm>
            <a:off x="4038600" y="6356350"/>
            <a:ext cx="4114800" cy="365125"/>
          </a:xfrm>
        </p:spPr>
        <p:txBody>
          <a:bodyPr/>
          <a:lstStyle/>
          <a:p>
            <a:r>
              <a:rPr lang="en-US"/>
              <a:t>KAV Consulting Arbitration Workflow</a:t>
            </a:r>
            <a:endParaRPr lang="en-US" noProof="0" dirty="0"/>
          </a:p>
        </p:txBody>
      </p:sp>
    </p:spTree>
    <p:extLst>
      <p:ext uri="{BB962C8B-B14F-4D97-AF65-F5344CB8AC3E}">
        <p14:creationId xmlns:p14="http://schemas.microsoft.com/office/powerpoint/2010/main" val="2379006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8436D-5CF7-41D3-891A-3A411A4B8996}"/>
              </a:ext>
            </a:extLst>
          </p:cNvPr>
          <p:cNvSpPr>
            <a:spLocks noGrp="1"/>
          </p:cNvSpPr>
          <p:nvPr>
            <p:ph type="title"/>
          </p:nvPr>
        </p:nvSpPr>
        <p:spPr/>
        <p:txBody>
          <a:bodyPr/>
          <a:lstStyle/>
          <a:p>
            <a:r>
              <a:rPr lang="en-US" dirty="0"/>
              <a:t>SURPRISE! Things are changing </a:t>
            </a:r>
          </a:p>
        </p:txBody>
      </p:sp>
      <p:sp>
        <p:nvSpPr>
          <p:cNvPr id="3" name="Content Placeholder 2">
            <a:extLst>
              <a:ext uri="{FF2B5EF4-FFF2-40B4-BE49-F238E27FC236}">
                <a16:creationId xmlns:a16="http://schemas.microsoft.com/office/drawing/2014/main" id="{7EB83826-F75B-4564-88A2-487FD865C8FF}"/>
              </a:ext>
            </a:extLst>
          </p:cNvPr>
          <p:cNvSpPr>
            <a:spLocks noGrp="1"/>
          </p:cNvSpPr>
          <p:nvPr>
            <p:ph idx="1"/>
          </p:nvPr>
        </p:nvSpPr>
        <p:spPr>
          <a:xfrm>
            <a:off x="838200" y="1536556"/>
            <a:ext cx="10515600" cy="4351338"/>
          </a:xfrm>
        </p:spPr>
        <p:txBody>
          <a:bodyPr>
            <a:normAutofit/>
          </a:bodyPr>
          <a:lstStyle/>
          <a:p>
            <a:pPr marL="0" indent="0">
              <a:buNone/>
            </a:pPr>
            <a:r>
              <a:rPr lang="en-US" sz="2000" dirty="0"/>
              <a:t>Legislation like the state level No Surprises Act is changing the landscape of non-par reimbursement creating a need for scalable solutions</a:t>
            </a:r>
          </a:p>
          <a:p>
            <a:r>
              <a:rPr lang="en-US" sz="2000" dirty="0"/>
              <a:t>Strict guidelines </a:t>
            </a:r>
          </a:p>
          <a:p>
            <a:pPr lvl="1"/>
            <a:r>
              <a:rPr lang="en-US" sz="1800" dirty="0"/>
              <a:t>Legislated processes require documented follow-up within fixed timelines to retain the right to collect on unacceptably low payments</a:t>
            </a:r>
          </a:p>
          <a:p>
            <a:r>
              <a:rPr lang="en-US" sz="2000" dirty="0"/>
              <a:t>High volume</a:t>
            </a:r>
          </a:p>
          <a:p>
            <a:pPr lvl="1"/>
            <a:r>
              <a:rPr lang="en-US" sz="1800" dirty="0"/>
              <a:t>Impacted claims can be high volume</a:t>
            </a:r>
          </a:p>
          <a:p>
            <a:r>
              <a:rPr lang="en-US" sz="2000" dirty="0"/>
              <a:t>Inconsistent payer expectations</a:t>
            </a:r>
          </a:p>
          <a:p>
            <a:pPr lvl="1"/>
            <a:r>
              <a:rPr lang="en-US" sz="1800" dirty="0"/>
              <a:t>Disparate follow-up protocols are required depending on payer plan</a:t>
            </a:r>
          </a:p>
          <a:p>
            <a:r>
              <a:rPr lang="en-US" sz="2000" dirty="0"/>
              <a:t>Large scale solutions</a:t>
            </a:r>
          </a:p>
          <a:p>
            <a:pPr lvl="1"/>
            <a:r>
              <a:rPr lang="en-US" sz="1800" dirty="0"/>
              <a:t>The complex problem requires a dynamic and scalable solution</a:t>
            </a:r>
          </a:p>
          <a:p>
            <a:endParaRPr lang="en-US" sz="2000" dirty="0"/>
          </a:p>
        </p:txBody>
      </p:sp>
      <p:sp>
        <p:nvSpPr>
          <p:cNvPr id="6" name="Slide Number Placeholder 5">
            <a:extLst>
              <a:ext uri="{FF2B5EF4-FFF2-40B4-BE49-F238E27FC236}">
                <a16:creationId xmlns:a16="http://schemas.microsoft.com/office/drawing/2014/main" id="{EE21780A-688B-4018-81CB-F472C46D344B}"/>
              </a:ext>
            </a:extLst>
          </p:cNvPr>
          <p:cNvSpPr>
            <a:spLocks noGrp="1"/>
          </p:cNvSpPr>
          <p:nvPr>
            <p:ph type="sldNum" sz="quarter" idx="12"/>
          </p:nvPr>
        </p:nvSpPr>
        <p:spPr/>
        <p:txBody>
          <a:bodyPr/>
          <a:lstStyle/>
          <a:p>
            <a:fld id="{06075B66-BB0A-40EC-93F2-D831CFF2799C}" type="slidenum">
              <a:rPr lang="en-US" noProof="0" smtClean="0"/>
              <a:pPr/>
              <a:t>2</a:t>
            </a:fld>
            <a:endParaRPr lang="en-US" noProof="0" dirty="0"/>
          </a:p>
        </p:txBody>
      </p:sp>
      <p:sp>
        <p:nvSpPr>
          <p:cNvPr id="7" name="Date Placeholder 3">
            <a:extLst>
              <a:ext uri="{FF2B5EF4-FFF2-40B4-BE49-F238E27FC236}">
                <a16:creationId xmlns:a16="http://schemas.microsoft.com/office/drawing/2014/main" id="{7D2DE1B6-8C30-4820-8E0B-890AEF99DED5}"/>
              </a:ext>
            </a:extLst>
          </p:cNvPr>
          <p:cNvSpPr>
            <a:spLocks noGrp="1"/>
          </p:cNvSpPr>
          <p:nvPr>
            <p:ph type="dt" sz="half" idx="10"/>
          </p:nvPr>
        </p:nvSpPr>
        <p:spPr>
          <a:xfrm>
            <a:off x="838200" y="6356350"/>
            <a:ext cx="2743200" cy="365125"/>
          </a:xfrm>
        </p:spPr>
        <p:txBody>
          <a:bodyPr/>
          <a:lstStyle/>
          <a:p>
            <a:fld id="{935C31DE-3425-40DC-B7DB-CB039BE64578}" type="datetime1">
              <a:rPr lang="en-US" smtClean="0"/>
              <a:pPr/>
              <a:t>2/8/2022</a:t>
            </a:fld>
            <a:endParaRPr lang="en-US" dirty="0"/>
          </a:p>
        </p:txBody>
      </p:sp>
      <p:sp>
        <p:nvSpPr>
          <p:cNvPr id="8" name="Footer Placeholder 4">
            <a:extLst>
              <a:ext uri="{FF2B5EF4-FFF2-40B4-BE49-F238E27FC236}">
                <a16:creationId xmlns:a16="http://schemas.microsoft.com/office/drawing/2014/main" id="{14BA5111-836A-4ED5-9FC8-4CFA587915CE}"/>
              </a:ext>
            </a:extLst>
          </p:cNvPr>
          <p:cNvSpPr>
            <a:spLocks noGrp="1"/>
          </p:cNvSpPr>
          <p:nvPr>
            <p:ph type="ftr" sz="quarter" idx="11"/>
          </p:nvPr>
        </p:nvSpPr>
        <p:spPr>
          <a:xfrm>
            <a:off x="4038600" y="6356350"/>
            <a:ext cx="4114800" cy="365125"/>
          </a:xfrm>
        </p:spPr>
        <p:txBody>
          <a:bodyPr/>
          <a:lstStyle/>
          <a:p>
            <a:r>
              <a:rPr lang="en-US"/>
              <a:t>KAV Consulting Arbitration Workflow</a:t>
            </a:r>
            <a:endParaRPr lang="en-US" noProof="0" dirty="0"/>
          </a:p>
        </p:txBody>
      </p:sp>
    </p:spTree>
    <p:extLst>
      <p:ext uri="{BB962C8B-B14F-4D97-AF65-F5344CB8AC3E}">
        <p14:creationId xmlns:p14="http://schemas.microsoft.com/office/powerpoint/2010/main" val="39370419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A26D226A-AAED-4EB9-9CE4-FA6B85788E97}"/>
              </a:ext>
            </a:extLst>
          </p:cNvPr>
          <p:cNvSpPr>
            <a:spLocks noGrp="1"/>
          </p:cNvSpPr>
          <p:nvPr>
            <p:ph type="ctrTitle"/>
          </p:nvPr>
        </p:nvSpPr>
        <p:spPr>
          <a:xfrm>
            <a:off x="1524000" y="1122363"/>
            <a:ext cx="9144000" cy="1568875"/>
          </a:xfrm>
        </p:spPr>
        <p:txBody>
          <a:bodyPr/>
          <a:lstStyle/>
          <a:p>
            <a:r>
              <a:rPr lang="en-US" dirty="0"/>
              <a:t>Thank you</a:t>
            </a:r>
          </a:p>
        </p:txBody>
      </p:sp>
      <p:sp>
        <p:nvSpPr>
          <p:cNvPr id="4" name="Date Placeholder 3">
            <a:extLst>
              <a:ext uri="{FF2B5EF4-FFF2-40B4-BE49-F238E27FC236}">
                <a16:creationId xmlns:a16="http://schemas.microsoft.com/office/drawing/2014/main" id="{508BA232-066C-40EF-BD7C-30DBEAA92075}"/>
              </a:ext>
            </a:extLst>
          </p:cNvPr>
          <p:cNvSpPr>
            <a:spLocks noGrp="1"/>
          </p:cNvSpPr>
          <p:nvPr>
            <p:ph type="dt" sz="half" idx="10"/>
          </p:nvPr>
        </p:nvSpPr>
        <p:spPr/>
        <p:txBody>
          <a:bodyPr/>
          <a:lstStyle/>
          <a:p>
            <a:fld id="{935C31DE-3425-40DC-B7DB-CB039BE64578}" type="datetime1">
              <a:rPr lang="en-US" smtClean="0"/>
              <a:pPr/>
              <a:t>2/8/2022</a:t>
            </a:fld>
            <a:endParaRPr lang="en-US" dirty="0"/>
          </a:p>
        </p:txBody>
      </p:sp>
      <p:sp>
        <p:nvSpPr>
          <p:cNvPr id="5" name="Footer Placeholder 4">
            <a:extLst>
              <a:ext uri="{FF2B5EF4-FFF2-40B4-BE49-F238E27FC236}">
                <a16:creationId xmlns:a16="http://schemas.microsoft.com/office/drawing/2014/main" id="{5CC7A8F4-23CD-491B-B3D1-A530342CF126}"/>
              </a:ext>
            </a:extLst>
          </p:cNvPr>
          <p:cNvSpPr>
            <a:spLocks noGrp="1"/>
          </p:cNvSpPr>
          <p:nvPr>
            <p:ph type="ftr" sz="quarter" idx="11"/>
          </p:nvPr>
        </p:nvSpPr>
        <p:spPr/>
        <p:txBody>
          <a:bodyPr/>
          <a:lstStyle/>
          <a:p>
            <a:r>
              <a:rPr lang="en-US"/>
              <a:t>KAV Consulting Arbitration Workflow</a:t>
            </a:r>
            <a:endParaRPr lang="en-US" noProof="0" dirty="0"/>
          </a:p>
        </p:txBody>
      </p:sp>
      <p:sp>
        <p:nvSpPr>
          <p:cNvPr id="6" name="Slide Number Placeholder 5">
            <a:extLst>
              <a:ext uri="{FF2B5EF4-FFF2-40B4-BE49-F238E27FC236}">
                <a16:creationId xmlns:a16="http://schemas.microsoft.com/office/drawing/2014/main" id="{8D4713AE-60B3-451B-9D3F-E05D0C8B04C9}"/>
              </a:ext>
            </a:extLst>
          </p:cNvPr>
          <p:cNvSpPr>
            <a:spLocks noGrp="1"/>
          </p:cNvSpPr>
          <p:nvPr>
            <p:ph type="sldNum" sz="quarter" idx="12"/>
          </p:nvPr>
        </p:nvSpPr>
        <p:spPr/>
        <p:txBody>
          <a:bodyPr/>
          <a:lstStyle/>
          <a:p>
            <a:fld id="{06075B66-BB0A-40EC-93F2-D831CFF2799C}" type="slidenum">
              <a:rPr lang="en-US" noProof="0" smtClean="0"/>
              <a:pPr/>
              <a:t>20</a:t>
            </a:fld>
            <a:endParaRPr lang="en-US" noProof="0" dirty="0"/>
          </a:p>
        </p:txBody>
      </p:sp>
      <p:sp>
        <p:nvSpPr>
          <p:cNvPr id="11" name="TextBox 10">
            <a:extLst>
              <a:ext uri="{FF2B5EF4-FFF2-40B4-BE49-F238E27FC236}">
                <a16:creationId xmlns:a16="http://schemas.microsoft.com/office/drawing/2014/main" id="{F436B9D5-AB90-4B43-A54A-DD312068A9E4}"/>
              </a:ext>
            </a:extLst>
          </p:cNvPr>
          <p:cNvSpPr txBox="1"/>
          <p:nvPr/>
        </p:nvSpPr>
        <p:spPr>
          <a:xfrm>
            <a:off x="200298" y="4796135"/>
            <a:ext cx="3280954" cy="923330"/>
          </a:xfrm>
          <a:prstGeom prst="rect">
            <a:avLst/>
          </a:prstGeom>
          <a:noFill/>
        </p:spPr>
        <p:txBody>
          <a:bodyPr wrap="square" rtlCol="0">
            <a:spAutoFit/>
          </a:bodyPr>
          <a:lstStyle/>
          <a:p>
            <a:r>
              <a:rPr lang="en-US" dirty="0">
                <a:solidFill>
                  <a:schemeClr val="accent1">
                    <a:lumMod val="75000"/>
                  </a:schemeClr>
                </a:solidFill>
              </a:rPr>
              <a:t>Contact Kathy Vetovich at kvetovich@kav-consulting.com for more information</a:t>
            </a:r>
          </a:p>
        </p:txBody>
      </p:sp>
      <p:pic>
        <p:nvPicPr>
          <p:cNvPr id="13" name="Picture 12">
            <a:extLst>
              <a:ext uri="{FF2B5EF4-FFF2-40B4-BE49-F238E27FC236}">
                <a16:creationId xmlns:a16="http://schemas.microsoft.com/office/drawing/2014/main" id="{FD3E4FE3-B7DF-4700-A626-227EA10E9444}"/>
              </a:ext>
            </a:extLst>
          </p:cNvPr>
          <p:cNvPicPr>
            <a:picLocks noChangeAspect="1"/>
          </p:cNvPicPr>
          <p:nvPr/>
        </p:nvPicPr>
        <p:blipFill>
          <a:blip r:embed="rId2"/>
          <a:stretch>
            <a:fillRect/>
          </a:stretch>
        </p:blipFill>
        <p:spPr>
          <a:xfrm>
            <a:off x="1837509" y="2606547"/>
            <a:ext cx="8830491" cy="1871145"/>
          </a:xfrm>
          <a:prstGeom prst="rect">
            <a:avLst/>
          </a:prstGeom>
        </p:spPr>
      </p:pic>
    </p:spTree>
    <p:extLst>
      <p:ext uri="{BB962C8B-B14F-4D97-AF65-F5344CB8AC3E}">
        <p14:creationId xmlns:p14="http://schemas.microsoft.com/office/powerpoint/2010/main" val="40549802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AA9A3-369E-4A15-BA1A-784CD63B3F4C}"/>
              </a:ext>
            </a:extLst>
          </p:cNvPr>
          <p:cNvSpPr>
            <a:spLocks noGrp="1"/>
          </p:cNvSpPr>
          <p:nvPr>
            <p:ph type="title"/>
          </p:nvPr>
        </p:nvSpPr>
        <p:spPr/>
        <p:txBody>
          <a:bodyPr/>
          <a:lstStyle/>
          <a:p>
            <a:r>
              <a:rPr lang="en-US" dirty="0"/>
              <a:t>No Surprises Act– Summary </a:t>
            </a:r>
            <a:br>
              <a:rPr lang="en-US" dirty="0"/>
            </a:br>
            <a:r>
              <a:rPr lang="en-US" sz="2400" dirty="0"/>
              <a:t>(H.R. 133, Public Law 116-260)</a:t>
            </a:r>
          </a:p>
        </p:txBody>
      </p:sp>
      <p:sp>
        <p:nvSpPr>
          <p:cNvPr id="3" name="Content Placeholder 2">
            <a:extLst>
              <a:ext uri="{FF2B5EF4-FFF2-40B4-BE49-F238E27FC236}">
                <a16:creationId xmlns:a16="http://schemas.microsoft.com/office/drawing/2014/main" id="{F4112598-029B-4EE0-96A1-BE7EB851B708}"/>
              </a:ext>
            </a:extLst>
          </p:cNvPr>
          <p:cNvSpPr>
            <a:spLocks noGrp="1"/>
          </p:cNvSpPr>
          <p:nvPr>
            <p:ph idx="1"/>
          </p:nvPr>
        </p:nvSpPr>
        <p:spPr/>
        <p:txBody>
          <a:bodyPr>
            <a:normAutofit fontScale="92500"/>
          </a:bodyPr>
          <a:lstStyle/>
          <a:p>
            <a:r>
              <a:rPr lang="en-US" dirty="0"/>
              <a:t>The No Surprises Act calls for the establishment of an IDR Process and provides for certification of IDR entities. </a:t>
            </a:r>
          </a:p>
          <a:p>
            <a:r>
              <a:rPr lang="en-US" dirty="0"/>
              <a:t>Not later than one year after enactment, the Secretary is required to establish the IDR process, which will determine the amount of payment for an item or service furnished in applicable surprise billing situations. </a:t>
            </a:r>
          </a:p>
          <a:p>
            <a:r>
              <a:rPr lang="en-US" dirty="0"/>
              <a:t>The process provides for a baseball style of arbitration, meaning that the IDR entity must select one of the offers submitted by the parties. </a:t>
            </a:r>
          </a:p>
          <a:p>
            <a:r>
              <a:rPr lang="en-US" dirty="0"/>
              <a:t>The parties retain the possibility of reaching a settlement before IDR is completed. </a:t>
            </a:r>
          </a:p>
          <a:p>
            <a:r>
              <a:rPr lang="en-US" dirty="0"/>
              <a:t>There is no IDR threshold.</a:t>
            </a:r>
          </a:p>
        </p:txBody>
      </p:sp>
      <p:sp>
        <p:nvSpPr>
          <p:cNvPr id="6" name="Slide Number Placeholder 5">
            <a:extLst>
              <a:ext uri="{FF2B5EF4-FFF2-40B4-BE49-F238E27FC236}">
                <a16:creationId xmlns:a16="http://schemas.microsoft.com/office/drawing/2014/main" id="{8D6DAFE4-7C24-4A08-A001-B21E619A0C13}"/>
              </a:ext>
            </a:extLst>
          </p:cNvPr>
          <p:cNvSpPr>
            <a:spLocks noGrp="1"/>
          </p:cNvSpPr>
          <p:nvPr>
            <p:ph type="sldNum" sz="quarter" idx="12"/>
          </p:nvPr>
        </p:nvSpPr>
        <p:spPr/>
        <p:txBody>
          <a:bodyPr/>
          <a:lstStyle/>
          <a:p>
            <a:fld id="{06075B66-BB0A-40EC-93F2-D831CFF2799C}" type="slidenum">
              <a:rPr lang="en-US" noProof="0" smtClean="0"/>
              <a:pPr/>
              <a:t>3</a:t>
            </a:fld>
            <a:endParaRPr lang="en-US" noProof="0" dirty="0"/>
          </a:p>
        </p:txBody>
      </p:sp>
      <p:sp>
        <p:nvSpPr>
          <p:cNvPr id="7" name="Date Placeholder 3">
            <a:extLst>
              <a:ext uri="{FF2B5EF4-FFF2-40B4-BE49-F238E27FC236}">
                <a16:creationId xmlns:a16="http://schemas.microsoft.com/office/drawing/2014/main" id="{17F67DEA-8A02-462D-A06B-79B53120119B}"/>
              </a:ext>
            </a:extLst>
          </p:cNvPr>
          <p:cNvSpPr>
            <a:spLocks noGrp="1"/>
          </p:cNvSpPr>
          <p:nvPr>
            <p:ph type="dt" sz="half" idx="10"/>
          </p:nvPr>
        </p:nvSpPr>
        <p:spPr>
          <a:xfrm>
            <a:off x="838200" y="6356350"/>
            <a:ext cx="2743200" cy="365125"/>
          </a:xfrm>
        </p:spPr>
        <p:txBody>
          <a:bodyPr/>
          <a:lstStyle/>
          <a:p>
            <a:fld id="{935C31DE-3425-40DC-B7DB-CB039BE64578}" type="datetime1">
              <a:rPr lang="en-US" smtClean="0"/>
              <a:pPr/>
              <a:t>2/8/2022</a:t>
            </a:fld>
            <a:endParaRPr lang="en-US" dirty="0"/>
          </a:p>
        </p:txBody>
      </p:sp>
      <p:sp>
        <p:nvSpPr>
          <p:cNvPr id="8" name="Footer Placeholder 4">
            <a:extLst>
              <a:ext uri="{FF2B5EF4-FFF2-40B4-BE49-F238E27FC236}">
                <a16:creationId xmlns:a16="http://schemas.microsoft.com/office/drawing/2014/main" id="{E7CA1A27-3426-448D-9445-C9BF323F2466}"/>
              </a:ext>
            </a:extLst>
          </p:cNvPr>
          <p:cNvSpPr>
            <a:spLocks noGrp="1"/>
          </p:cNvSpPr>
          <p:nvPr>
            <p:ph type="ftr" sz="quarter" idx="11"/>
          </p:nvPr>
        </p:nvSpPr>
        <p:spPr>
          <a:xfrm>
            <a:off x="4038600" y="6356350"/>
            <a:ext cx="4114800" cy="365125"/>
          </a:xfrm>
        </p:spPr>
        <p:txBody>
          <a:bodyPr/>
          <a:lstStyle/>
          <a:p>
            <a:r>
              <a:rPr lang="en-US"/>
              <a:t>KAV Consulting Arbitration Workflow</a:t>
            </a:r>
            <a:endParaRPr lang="en-US" noProof="0" dirty="0"/>
          </a:p>
        </p:txBody>
      </p:sp>
    </p:spTree>
    <p:extLst>
      <p:ext uri="{BB962C8B-B14F-4D97-AF65-F5344CB8AC3E}">
        <p14:creationId xmlns:p14="http://schemas.microsoft.com/office/powerpoint/2010/main" val="114607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B1871-1CD5-446D-AAC9-3214C04B81D5}"/>
              </a:ext>
            </a:extLst>
          </p:cNvPr>
          <p:cNvSpPr>
            <a:spLocks noGrp="1"/>
          </p:cNvSpPr>
          <p:nvPr>
            <p:ph type="title"/>
          </p:nvPr>
        </p:nvSpPr>
        <p:spPr/>
        <p:txBody>
          <a:bodyPr/>
          <a:lstStyle/>
          <a:p>
            <a:r>
              <a:rPr lang="en-US" dirty="0"/>
              <a:t>Workflow Requirements</a:t>
            </a:r>
          </a:p>
        </p:txBody>
      </p:sp>
      <p:sp>
        <p:nvSpPr>
          <p:cNvPr id="6" name="Slide Number Placeholder 5">
            <a:extLst>
              <a:ext uri="{FF2B5EF4-FFF2-40B4-BE49-F238E27FC236}">
                <a16:creationId xmlns:a16="http://schemas.microsoft.com/office/drawing/2014/main" id="{BE8FD456-F04B-4681-9EBA-9FA2FB86139A}"/>
              </a:ext>
            </a:extLst>
          </p:cNvPr>
          <p:cNvSpPr>
            <a:spLocks noGrp="1"/>
          </p:cNvSpPr>
          <p:nvPr>
            <p:ph type="sldNum" sz="quarter" idx="12"/>
          </p:nvPr>
        </p:nvSpPr>
        <p:spPr/>
        <p:txBody>
          <a:bodyPr/>
          <a:lstStyle/>
          <a:p>
            <a:fld id="{06075B66-BB0A-40EC-93F2-D831CFF2799C}" type="slidenum">
              <a:rPr lang="en-US" noProof="0" smtClean="0"/>
              <a:pPr/>
              <a:t>4</a:t>
            </a:fld>
            <a:endParaRPr lang="en-US" noProof="0" dirty="0"/>
          </a:p>
        </p:txBody>
      </p:sp>
      <p:graphicFrame>
        <p:nvGraphicFramePr>
          <p:cNvPr id="7" name="Diagram 6">
            <a:extLst>
              <a:ext uri="{FF2B5EF4-FFF2-40B4-BE49-F238E27FC236}">
                <a16:creationId xmlns:a16="http://schemas.microsoft.com/office/drawing/2014/main" id="{523A682D-C1B0-4A47-8BBF-DDC8290BB5FE}"/>
              </a:ext>
            </a:extLst>
          </p:cNvPr>
          <p:cNvGraphicFramePr/>
          <p:nvPr>
            <p:extLst>
              <p:ext uri="{D42A27DB-BD31-4B8C-83A1-F6EECF244321}">
                <p14:modId xmlns:p14="http://schemas.microsoft.com/office/powerpoint/2010/main" val="3749114840"/>
              </p:ext>
            </p:extLst>
          </p:nvPr>
        </p:nvGraphicFramePr>
        <p:xfrm>
          <a:off x="1090863" y="1283368"/>
          <a:ext cx="9350832" cy="47988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Date Placeholder 3">
            <a:extLst>
              <a:ext uri="{FF2B5EF4-FFF2-40B4-BE49-F238E27FC236}">
                <a16:creationId xmlns:a16="http://schemas.microsoft.com/office/drawing/2014/main" id="{BD2012EF-9EAF-4F7F-8C9E-79058226A4AB}"/>
              </a:ext>
            </a:extLst>
          </p:cNvPr>
          <p:cNvSpPr>
            <a:spLocks noGrp="1"/>
          </p:cNvSpPr>
          <p:nvPr>
            <p:ph type="dt" sz="half" idx="10"/>
          </p:nvPr>
        </p:nvSpPr>
        <p:spPr>
          <a:xfrm>
            <a:off x="838200" y="6356350"/>
            <a:ext cx="2743200" cy="365125"/>
          </a:xfrm>
        </p:spPr>
        <p:txBody>
          <a:bodyPr/>
          <a:lstStyle/>
          <a:p>
            <a:fld id="{935C31DE-3425-40DC-B7DB-CB039BE64578}" type="datetime1">
              <a:rPr lang="en-US" smtClean="0"/>
              <a:pPr/>
              <a:t>2/8/2022</a:t>
            </a:fld>
            <a:endParaRPr lang="en-US" dirty="0"/>
          </a:p>
        </p:txBody>
      </p:sp>
      <p:sp>
        <p:nvSpPr>
          <p:cNvPr id="11" name="Footer Placeholder 4">
            <a:extLst>
              <a:ext uri="{FF2B5EF4-FFF2-40B4-BE49-F238E27FC236}">
                <a16:creationId xmlns:a16="http://schemas.microsoft.com/office/drawing/2014/main" id="{BC104066-AEA3-42CB-A5D8-B6423FDE5D9B}"/>
              </a:ext>
            </a:extLst>
          </p:cNvPr>
          <p:cNvSpPr>
            <a:spLocks noGrp="1"/>
          </p:cNvSpPr>
          <p:nvPr>
            <p:ph type="ftr" sz="quarter" idx="11"/>
          </p:nvPr>
        </p:nvSpPr>
        <p:spPr>
          <a:xfrm>
            <a:off x="4038600" y="6356350"/>
            <a:ext cx="4114800" cy="365125"/>
          </a:xfrm>
        </p:spPr>
        <p:txBody>
          <a:bodyPr/>
          <a:lstStyle/>
          <a:p>
            <a:r>
              <a:rPr lang="en-US"/>
              <a:t>KAV Consulting Arbitration Workflow</a:t>
            </a:r>
            <a:endParaRPr lang="en-US" noProof="0" dirty="0"/>
          </a:p>
        </p:txBody>
      </p:sp>
    </p:spTree>
    <p:extLst>
      <p:ext uri="{BB962C8B-B14F-4D97-AF65-F5344CB8AC3E}">
        <p14:creationId xmlns:p14="http://schemas.microsoft.com/office/powerpoint/2010/main" val="5971182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8436D-5CF7-41D3-891A-3A411A4B8996}"/>
              </a:ext>
            </a:extLst>
          </p:cNvPr>
          <p:cNvSpPr>
            <a:spLocks noGrp="1"/>
          </p:cNvSpPr>
          <p:nvPr>
            <p:ph type="title"/>
          </p:nvPr>
        </p:nvSpPr>
        <p:spPr/>
        <p:txBody>
          <a:bodyPr/>
          <a:lstStyle/>
          <a:p>
            <a:r>
              <a:rPr lang="en-US" dirty="0"/>
              <a:t>Solution - Use existing/trusted technologies </a:t>
            </a:r>
          </a:p>
        </p:txBody>
      </p:sp>
      <p:sp>
        <p:nvSpPr>
          <p:cNvPr id="6" name="Slide Number Placeholder 5">
            <a:extLst>
              <a:ext uri="{FF2B5EF4-FFF2-40B4-BE49-F238E27FC236}">
                <a16:creationId xmlns:a16="http://schemas.microsoft.com/office/drawing/2014/main" id="{EE21780A-688B-4018-81CB-F472C46D344B}"/>
              </a:ext>
            </a:extLst>
          </p:cNvPr>
          <p:cNvSpPr>
            <a:spLocks noGrp="1"/>
          </p:cNvSpPr>
          <p:nvPr>
            <p:ph type="sldNum" sz="quarter" idx="12"/>
          </p:nvPr>
        </p:nvSpPr>
        <p:spPr/>
        <p:txBody>
          <a:bodyPr/>
          <a:lstStyle/>
          <a:p>
            <a:fld id="{06075B66-BB0A-40EC-93F2-D831CFF2799C}" type="slidenum">
              <a:rPr lang="en-US" noProof="0" smtClean="0"/>
              <a:pPr/>
              <a:t>5</a:t>
            </a:fld>
            <a:endParaRPr lang="en-US" noProof="0" dirty="0"/>
          </a:p>
        </p:txBody>
      </p:sp>
      <p:graphicFrame>
        <p:nvGraphicFramePr>
          <p:cNvPr id="7" name="Diagram 6">
            <a:extLst>
              <a:ext uri="{FF2B5EF4-FFF2-40B4-BE49-F238E27FC236}">
                <a16:creationId xmlns:a16="http://schemas.microsoft.com/office/drawing/2014/main" id="{402EA316-0C8A-48F6-B059-24591F9F9B9F}"/>
              </a:ext>
            </a:extLst>
          </p:cNvPr>
          <p:cNvGraphicFramePr/>
          <p:nvPr>
            <p:extLst>
              <p:ext uri="{D42A27DB-BD31-4B8C-83A1-F6EECF244321}">
                <p14:modId xmlns:p14="http://schemas.microsoft.com/office/powerpoint/2010/main" val="183679839"/>
              </p:ext>
            </p:extLst>
          </p:nvPr>
        </p:nvGraphicFramePr>
        <p:xfrm>
          <a:off x="1437496" y="1388723"/>
          <a:ext cx="9317008" cy="43920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Date Placeholder 3">
            <a:extLst>
              <a:ext uri="{FF2B5EF4-FFF2-40B4-BE49-F238E27FC236}">
                <a16:creationId xmlns:a16="http://schemas.microsoft.com/office/drawing/2014/main" id="{D5E9A679-2D04-4550-87E0-61B70BCB0310}"/>
              </a:ext>
            </a:extLst>
          </p:cNvPr>
          <p:cNvSpPr>
            <a:spLocks noGrp="1"/>
          </p:cNvSpPr>
          <p:nvPr>
            <p:ph type="dt" sz="half" idx="10"/>
          </p:nvPr>
        </p:nvSpPr>
        <p:spPr>
          <a:xfrm>
            <a:off x="838200" y="6356350"/>
            <a:ext cx="2743200" cy="365125"/>
          </a:xfrm>
        </p:spPr>
        <p:txBody>
          <a:bodyPr/>
          <a:lstStyle/>
          <a:p>
            <a:fld id="{935C31DE-3425-40DC-B7DB-CB039BE64578}" type="datetime1">
              <a:rPr lang="en-US" smtClean="0"/>
              <a:pPr/>
              <a:t>2/8/2022</a:t>
            </a:fld>
            <a:endParaRPr lang="en-US" dirty="0"/>
          </a:p>
        </p:txBody>
      </p:sp>
      <p:sp>
        <p:nvSpPr>
          <p:cNvPr id="9" name="Footer Placeholder 4">
            <a:extLst>
              <a:ext uri="{FF2B5EF4-FFF2-40B4-BE49-F238E27FC236}">
                <a16:creationId xmlns:a16="http://schemas.microsoft.com/office/drawing/2014/main" id="{79353A17-D0E4-471A-81E2-4C4563EC937B}"/>
              </a:ext>
            </a:extLst>
          </p:cNvPr>
          <p:cNvSpPr>
            <a:spLocks noGrp="1"/>
          </p:cNvSpPr>
          <p:nvPr>
            <p:ph type="ftr" sz="quarter" idx="11"/>
          </p:nvPr>
        </p:nvSpPr>
        <p:spPr>
          <a:xfrm>
            <a:off x="4038600" y="6356350"/>
            <a:ext cx="4114800" cy="365125"/>
          </a:xfrm>
        </p:spPr>
        <p:txBody>
          <a:bodyPr/>
          <a:lstStyle/>
          <a:p>
            <a:r>
              <a:rPr lang="en-US"/>
              <a:t>KAV Consulting Arbitration Workflow</a:t>
            </a:r>
            <a:endParaRPr lang="en-US" noProof="0" dirty="0"/>
          </a:p>
        </p:txBody>
      </p:sp>
    </p:spTree>
    <p:extLst>
      <p:ext uri="{BB962C8B-B14F-4D97-AF65-F5344CB8AC3E}">
        <p14:creationId xmlns:p14="http://schemas.microsoft.com/office/powerpoint/2010/main" val="6200364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0989ADF8-E532-4F4E-B75A-EFE510A57489}"/>
              </a:ext>
            </a:extLst>
          </p:cNvPr>
          <p:cNvSpPr>
            <a:spLocks noGrp="1"/>
          </p:cNvSpPr>
          <p:nvPr>
            <p:ph type="title"/>
          </p:nvPr>
        </p:nvSpPr>
        <p:spPr/>
        <p:txBody>
          <a:bodyPr/>
          <a:lstStyle/>
          <a:p>
            <a:r>
              <a:rPr lang="en-US" dirty="0"/>
              <a:t>Components used for the arbitration flow</a:t>
            </a:r>
          </a:p>
        </p:txBody>
      </p:sp>
      <p:pic>
        <p:nvPicPr>
          <p:cNvPr id="20" name="Content Placeholder 19">
            <a:extLst>
              <a:ext uri="{FF2B5EF4-FFF2-40B4-BE49-F238E27FC236}">
                <a16:creationId xmlns:a16="http://schemas.microsoft.com/office/drawing/2014/main" id="{93BA6EBB-DB5A-4251-BFD1-F4F3ED5361B3}"/>
              </a:ext>
            </a:extLst>
          </p:cNvPr>
          <p:cNvPicPr>
            <a:picLocks noGrp="1" noChangeAspect="1"/>
          </p:cNvPicPr>
          <p:nvPr>
            <p:ph sz="half" idx="1"/>
          </p:nvPr>
        </p:nvPicPr>
        <p:blipFill>
          <a:blip r:embed="rId2"/>
          <a:stretch>
            <a:fillRect/>
          </a:stretch>
        </p:blipFill>
        <p:spPr>
          <a:xfrm>
            <a:off x="5332403" y="1820090"/>
            <a:ext cx="6556394" cy="3532083"/>
          </a:xfrm>
          <a:prstGeom prst="rect">
            <a:avLst/>
          </a:prstGeom>
        </p:spPr>
      </p:pic>
      <p:sp>
        <p:nvSpPr>
          <p:cNvPr id="21" name="Content Placeholder 20">
            <a:extLst>
              <a:ext uri="{FF2B5EF4-FFF2-40B4-BE49-F238E27FC236}">
                <a16:creationId xmlns:a16="http://schemas.microsoft.com/office/drawing/2014/main" id="{FE559C3E-2DF5-48A5-8B07-AF2230E14BEC}"/>
              </a:ext>
            </a:extLst>
          </p:cNvPr>
          <p:cNvSpPr>
            <a:spLocks noGrp="1"/>
          </p:cNvSpPr>
          <p:nvPr>
            <p:ph sz="half" idx="2"/>
          </p:nvPr>
        </p:nvSpPr>
        <p:spPr>
          <a:xfrm>
            <a:off x="381000" y="1546950"/>
            <a:ext cx="4885535" cy="3948159"/>
          </a:xfrm>
        </p:spPr>
        <p:txBody>
          <a:bodyPr>
            <a:normAutofit/>
          </a:bodyPr>
          <a:lstStyle/>
          <a:p>
            <a:r>
              <a:rPr lang="en-US" dirty="0"/>
              <a:t>Addressing the complexity of the workflow is important to success </a:t>
            </a:r>
          </a:p>
          <a:p>
            <a:pPr lvl="1"/>
            <a:r>
              <a:rPr lang="en-US" dirty="0"/>
              <a:t>Missed critical deadlines means a loss of opportunity</a:t>
            </a:r>
          </a:p>
          <a:p>
            <a:pPr lvl="1"/>
            <a:r>
              <a:rPr lang="en-US" dirty="0"/>
              <a:t>The level of detail of follow up is intense to attempt to maintain without supporting workflow tools</a:t>
            </a:r>
          </a:p>
        </p:txBody>
      </p:sp>
      <p:sp>
        <p:nvSpPr>
          <p:cNvPr id="6" name="Slide Number Placeholder 5">
            <a:extLst>
              <a:ext uri="{FF2B5EF4-FFF2-40B4-BE49-F238E27FC236}">
                <a16:creationId xmlns:a16="http://schemas.microsoft.com/office/drawing/2014/main" id="{2E458736-AD4B-4CF8-9325-78D23BD08C40}"/>
              </a:ext>
            </a:extLst>
          </p:cNvPr>
          <p:cNvSpPr>
            <a:spLocks noGrp="1"/>
          </p:cNvSpPr>
          <p:nvPr>
            <p:ph type="sldNum" sz="quarter" idx="12"/>
          </p:nvPr>
        </p:nvSpPr>
        <p:spPr/>
        <p:txBody>
          <a:bodyPr/>
          <a:lstStyle/>
          <a:p>
            <a:fld id="{06075B66-BB0A-40EC-93F2-D831CFF2799C}" type="slidenum">
              <a:rPr lang="en-US" noProof="0" smtClean="0"/>
              <a:pPr/>
              <a:t>6</a:t>
            </a:fld>
            <a:endParaRPr lang="en-US" noProof="0" dirty="0"/>
          </a:p>
        </p:txBody>
      </p:sp>
    </p:spTree>
    <p:extLst>
      <p:ext uri="{BB962C8B-B14F-4D97-AF65-F5344CB8AC3E}">
        <p14:creationId xmlns:p14="http://schemas.microsoft.com/office/powerpoint/2010/main" val="2971707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3A2DD87-8B5E-4461-92CF-A52526A96E6C}"/>
              </a:ext>
            </a:extLst>
          </p:cNvPr>
          <p:cNvSpPr>
            <a:spLocks noGrp="1"/>
          </p:cNvSpPr>
          <p:nvPr>
            <p:ph type="title"/>
          </p:nvPr>
        </p:nvSpPr>
        <p:spPr/>
        <p:txBody>
          <a:bodyPr/>
          <a:lstStyle/>
          <a:p>
            <a:r>
              <a:rPr lang="en-US" dirty="0"/>
              <a:t>Arbitration Workflow - Overview</a:t>
            </a:r>
          </a:p>
        </p:txBody>
      </p:sp>
      <p:pic>
        <p:nvPicPr>
          <p:cNvPr id="16" name="Content Placeholder 15">
            <a:extLst>
              <a:ext uri="{FF2B5EF4-FFF2-40B4-BE49-F238E27FC236}">
                <a16:creationId xmlns:a16="http://schemas.microsoft.com/office/drawing/2014/main" id="{0758F027-5FB6-490A-9EA1-5A380AD6E69C}"/>
              </a:ext>
            </a:extLst>
          </p:cNvPr>
          <p:cNvPicPr>
            <a:picLocks noGrp="1" noChangeAspect="1"/>
          </p:cNvPicPr>
          <p:nvPr>
            <p:ph sz="half" idx="1"/>
          </p:nvPr>
        </p:nvPicPr>
        <p:blipFill>
          <a:blip r:embed="rId2"/>
          <a:stretch>
            <a:fillRect/>
          </a:stretch>
        </p:blipFill>
        <p:spPr>
          <a:xfrm>
            <a:off x="5640977" y="1481681"/>
            <a:ext cx="6159137" cy="4395679"/>
          </a:xfrm>
          <a:prstGeom prst="rect">
            <a:avLst/>
          </a:prstGeom>
        </p:spPr>
      </p:pic>
      <p:sp>
        <p:nvSpPr>
          <p:cNvPr id="17" name="Content Placeholder 16">
            <a:extLst>
              <a:ext uri="{FF2B5EF4-FFF2-40B4-BE49-F238E27FC236}">
                <a16:creationId xmlns:a16="http://schemas.microsoft.com/office/drawing/2014/main" id="{7757BC39-0E15-45C7-9DBD-DEC66F19BDFB}"/>
              </a:ext>
            </a:extLst>
          </p:cNvPr>
          <p:cNvSpPr>
            <a:spLocks noGrp="1"/>
          </p:cNvSpPr>
          <p:nvPr>
            <p:ph sz="half" idx="2"/>
          </p:nvPr>
        </p:nvSpPr>
        <p:spPr>
          <a:xfrm>
            <a:off x="459377" y="1690688"/>
            <a:ext cx="5181600" cy="4351338"/>
          </a:xfrm>
        </p:spPr>
        <p:txBody>
          <a:bodyPr/>
          <a:lstStyle/>
          <a:p>
            <a:r>
              <a:rPr lang="en-US" dirty="0"/>
              <a:t>Each step of the workflow requires intention and processing</a:t>
            </a:r>
          </a:p>
          <a:p>
            <a:r>
              <a:rPr lang="en-US" dirty="0"/>
              <a:t>The segments of the workflow are outlined in the following slides</a:t>
            </a:r>
          </a:p>
          <a:p>
            <a:endParaRPr lang="en-US" dirty="0"/>
          </a:p>
        </p:txBody>
      </p:sp>
      <p:sp>
        <p:nvSpPr>
          <p:cNvPr id="6" name="Slide Number Placeholder 5">
            <a:extLst>
              <a:ext uri="{FF2B5EF4-FFF2-40B4-BE49-F238E27FC236}">
                <a16:creationId xmlns:a16="http://schemas.microsoft.com/office/drawing/2014/main" id="{EE21780A-688B-4018-81CB-F472C46D344B}"/>
              </a:ext>
            </a:extLst>
          </p:cNvPr>
          <p:cNvSpPr>
            <a:spLocks noGrp="1"/>
          </p:cNvSpPr>
          <p:nvPr>
            <p:ph type="sldNum" sz="quarter" idx="12"/>
          </p:nvPr>
        </p:nvSpPr>
        <p:spPr/>
        <p:txBody>
          <a:bodyPr/>
          <a:lstStyle/>
          <a:p>
            <a:fld id="{06075B66-BB0A-40EC-93F2-D831CFF2799C}" type="slidenum">
              <a:rPr lang="en-US" noProof="0" smtClean="0"/>
              <a:pPr/>
              <a:t>7</a:t>
            </a:fld>
            <a:endParaRPr lang="en-US" noProof="0" dirty="0"/>
          </a:p>
        </p:txBody>
      </p:sp>
    </p:spTree>
    <p:extLst>
      <p:ext uri="{BB962C8B-B14F-4D97-AF65-F5344CB8AC3E}">
        <p14:creationId xmlns:p14="http://schemas.microsoft.com/office/powerpoint/2010/main" val="1485896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CBCCE-F2ED-4A97-9F04-13711FF6DFAB}"/>
              </a:ext>
            </a:extLst>
          </p:cNvPr>
          <p:cNvSpPr>
            <a:spLocks noGrp="1"/>
          </p:cNvSpPr>
          <p:nvPr>
            <p:ph type="title"/>
          </p:nvPr>
        </p:nvSpPr>
        <p:spPr/>
        <p:txBody>
          <a:bodyPr/>
          <a:lstStyle/>
          <a:p>
            <a:r>
              <a:rPr lang="en-US" dirty="0"/>
              <a:t>Record Selection</a:t>
            </a:r>
          </a:p>
        </p:txBody>
      </p:sp>
      <p:sp>
        <p:nvSpPr>
          <p:cNvPr id="3" name="Content Placeholder 2">
            <a:extLst>
              <a:ext uri="{FF2B5EF4-FFF2-40B4-BE49-F238E27FC236}">
                <a16:creationId xmlns:a16="http://schemas.microsoft.com/office/drawing/2014/main" id="{EB412860-7C6E-4DF5-BFD9-95B05A90E750}"/>
              </a:ext>
            </a:extLst>
          </p:cNvPr>
          <p:cNvSpPr>
            <a:spLocks noGrp="1"/>
          </p:cNvSpPr>
          <p:nvPr>
            <p:ph idx="1"/>
          </p:nvPr>
        </p:nvSpPr>
        <p:spPr>
          <a:xfrm>
            <a:off x="838200" y="1825625"/>
            <a:ext cx="5672070" cy="4351338"/>
          </a:xfrm>
        </p:spPr>
        <p:txBody>
          <a:bodyPr/>
          <a:lstStyle/>
          <a:p>
            <a:r>
              <a:rPr lang="en-US" dirty="0"/>
              <a:t>This is a very variable process</a:t>
            </a:r>
          </a:p>
          <a:p>
            <a:pPr lvl="1"/>
            <a:r>
              <a:rPr lang="en-US" dirty="0"/>
              <a:t>What records would you need?</a:t>
            </a:r>
          </a:p>
          <a:p>
            <a:pPr lvl="1"/>
            <a:r>
              <a:rPr lang="en-US" dirty="0"/>
              <a:t>What tools can we use to select those records?</a:t>
            </a:r>
          </a:p>
          <a:p>
            <a:pPr lvl="1"/>
            <a:r>
              <a:rPr lang="en-US" dirty="0"/>
              <a:t>Then what do we do with them</a:t>
            </a:r>
          </a:p>
        </p:txBody>
      </p:sp>
      <p:sp>
        <p:nvSpPr>
          <p:cNvPr id="6" name="Slide Number Placeholder 5">
            <a:extLst>
              <a:ext uri="{FF2B5EF4-FFF2-40B4-BE49-F238E27FC236}">
                <a16:creationId xmlns:a16="http://schemas.microsoft.com/office/drawing/2014/main" id="{4BFDF736-0A3C-4D88-8901-A7720AC6156A}"/>
              </a:ext>
            </a:extLst>
          </p:cNvPr>
          <p:cNvSpPr>
            <a:spLocks noGrp="1"/>
          </p:cNvSpPr>
          <p:nvPr>
            <p:ph type="sldNum" sz="quarter" idx="12"/>
          </p:nvPr>
        </p:nvSpPr>
        <p:spPr/>
        <p:txBody>
          <a:bodyPr/>
          <a:lstStyle/>
          <a:p>
            <a:fld id="{06075B66-BB0A-40EC-93F2-D831CFF2799C}" type="slidenum">
              <a:rPr lang="en-US" noProof="0" smtClean="0"/>
              <a:pPr/>
              <a:t>8</a:t>
            </a:fld>
            <a:endParaRPr lang="en-US" noProof="0" dirty="0"/>
          </a:p>
        </p:txBody>
      </p:sp>
      <p:pic>
        <p:nvPicPr>
          <p:cNvPr id="9" name="Picture 8">
            <a:extLst>
              <a:ext uri="{FF2B5EF4-FFF2-40B4-BE49-F238E27FC236}">
                <a16:creationId xmlns:a16="http://schemas.microsoft.com/office/drawing/2014/main" id="{59A6D980-F88C-4B9D-A923-3E6D753722B8}"/>
              </a:ext>
            </a:extLst>
          </p:cNvPr>
          <p:cNvPicPr>
            <a:picLocks noChangeAspect="1"/>
          </p:cNvPicPr>
          <p:nvPr/>
        </p:nvPicPr>
        <p:blipFill>
          <a:blip r:embed="rId2"/>
          <a:stretch>
            <a:fillRect/>
          </a:stretch>
        </p:blipFill>
        <p:spPr>
          <a:xfrm>
            <a:off x="7206558" y="1870075"/>
            <a:ext cx="3333089" cy="3205872"/>
          </a:xfrm>
          <a:prstGeom prst="rect">
            <a:avLst/>
          </a:prstGeom>
        </p:spPr>
      </p:pic>
      <p:sp>
        <p:nvSpPr>
          <p:cNvPr id="10" name="Date Placeholder 3">
            <a:extLst>
              <a:ext uri="{FF2B5EF4-FFF2-40B4-BE49-F238E27FC236}">
                <a16:creationId xmlns:a16="http://schemas.microsoft.com/office/drawing/2014/main" id="{D783DDD6-6606-4C28-8013-2F9AC968E2B1}"/>
              </a:ext>
            </a:extLst>
          </p:cNvPr>
          <p:cNvSpPr>
            <a:spLocks noGrp="1"/>
          </p:cNvSpPr>
          <p:nvPr>
            <p:ph type="dt" sz="half" idx="10"/>
          </p:nvPr>
        </p:nvSpPr>
        <p:spPr>
          <a:xfrm>
            <a:off x="838200" y="6356350"/>
            <a:ext cx="2743200" cy="365125"/>
          </a:xfrm>
        </p:spPr>
        <p:txBody>
          <a:bodyPr/>
          <a:lstStyle/>
          <a:p>
            <a:fld id="{935C31DE-3425-40DC-B7DB-CB039BE64578}" type="datetime1">
              <a:rPr lang="en-US" smtClean="0"/>
              <a:pPr/>
              <a:t>2/8/2022</a:t>
            </a:fld>
            <a:endParaRPr lang="en-US" dirty="0"/>
          </a:p>
        </p:txBody>
      </p:sp>
      <p:sp>
        <p:nvSpPr>
          <p:cNvPr id="11" name="Footer Placeholder 4">
            <a:extLst>
              <a:ext uri="{FF2B5EF4-FFF2-40B4-BE49-F238E27FC236}">
                <a16:creationId xmlns:a16="http://schemas.microsoft.com/office/drawing/2014/main" id="{9671FF33-4DD2-41B8-86A2-0A61BE131DAE}"/>
              </a:ext>
            </a:extLst>
          </p:cNvPr>
          <p:cNvSpPr>
            <a:spLocks noGrp="1"/>
          </p:cNvSpPr>
          <p:nvPr>
            <p:ph type="ftr" sz="quarter" idx="11"/>
          </p:nvPr>
        </p:nvSpPr>
        <p:spPr>
          <a:xfrm>
            <a:off x="4038600" y="6356350"/>
            <a:ext cx="4114800" cy="365125"/>
          </a:xfrm>
        </p:spPr>
        <p:txBody>
          <a:bodyPr/>
          <a:lstStyle/>
          <a:p>
            <a:r>
              <a:rPr lang="en-US"/>
              <a:t>KAV Consulting Arbitration Workflow</a:t>
            </a:r>
            <a:endParaRPr lang="en-US" noProof="0" dirty="0"/>
          </a:p>
        </p:txBody>
      </p:sp>
    </p:spTree>
    <p:extLst>
      <p:ext uri="{BB962C8B-B14F-4D97-AF65-F5344CB8AC3E}">
        <p14:creationId xmlns:p14="http://schemas.microsoft.com/office/powerpoint/2010/main" val="41076852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85660-5003-4D81-9D9B-27013FF9127D}"/>
              </a:ext>
            </a:extLst>
          </p:cNvPr>
          <p:cNvSpPr>
            <a:spLocks noGrp="1"/>
          </p:cNvSpPr>
          <p:nvPr>
            <p:ph type="title"/>
          </p:nvPr>
        </p:nvSpPr>
        <p:spPr/>
        <p:txBody>
          <a:bodyPr/>
          <a:lstStyle/>
          <a:p>
            <a:r>
              <a:rPr lang="en-US" dirty="0"/>
              <a:t>Task Categorization</a:t>
            </a:r>
          </a:p>
        </p:txBody>
      </p:sp>
      <p:sp>
        <p:nvSpPr>
          <p:cNvPr id="3" name="Content Placeholder 2">
            <a:extLst>
              <a:ext uri="{FF2B5EF4-FFF2-40B4-BE49-F238E27FC236}">
                <a16:creationId xmlns:a16="http://schemas.microsoft.com/office/drawing/2014/main" id="{0D1F0A89-D013-4152-82B3-065B2541865D}"/>
              </a:ext>
            </a:extLst>
          </p:cNvPr>
          <p:cNvSpPr>
            <a:spLocks noGrp="1"/>
          </p:cNvSpPr>
          <p:nvPr>
            <p:ph idx="1"/>
          </p:nvPr>
        </p:nvSpPr>
        <p:spPr>
          <a:xfrm>
            <a:off x="838200" y="1825625"/>
            <a:ext cx="5232149" cy="4351338"/>
          </a:xfrm>
        </p:spPr>
        <p:txBody>
          <a:bodyPr>
            <a:normAutofit/>
          </a:bodyPr>
          <a:lstStyle/>
          <a:p>
            <a:r>
              <a:rPr lang="en-US" dirty="0"/>
              <a:t>Categorization simplifies follow-up and analysis of tasks</a:t>
            </a:r>
          </a:p>
          <a:p>
            <a:r>
              <a:rPr lang="en-US" dirty="0"/>
              <a:t>Utilizing a distinct task separates the follow up of this task in contrast to the standard Invoice task</a:t>
            </a:r>
          </a:p>
          <a:p>
            <a:r>
              <a:rPr lang="en-US" dirty="0"/>
              <a:t>Follow up activities will be defined by the payer requirements, which continue to be defined</a:t>
            </a:r>
          </a:p>
        </p:txBody>
      </p:sp>
      <p:sp>
        <p:nvSpPr>
          <p:cNvPr id="6" name="Slide Number Placeholder 5">
            <a:extLst>
              <a:ext uri="{FF2B5EF4-FFF2-40B4-BE49-F238E27FC236}">
                <a16:creationId xmlns:a16="http://schemas.microsoft.com/office/drawing/2014/main" id="{6998300B-7B26-4F1E-871E-F64A4EE5DEB8}"/>
              </a:ext>
            </a:extLst>
          </p:cNvPr>
          <p:cNvSpPr>
            <a:spLocks noGrp="1"/>
          </p:cNvSpPr>
          <p:nvPr>
            <p:ph type="sldNum" sz="quarter" idx="12"/>
          </p:nvPr>
        </p:nvSpPr>
        <p:spPr/>
        <p:txBody>
          <a:bodyPr/>
          <a:lstStyle/>
          <a:p>
            <a:fld id="{06075B66-BB0A-40EC-93F2-D831CFF2799C}" type="slidenum">
              <a:rPr lang="en-US" noProof="0" smtClean="0"/>
              <a:pPr/>
              <a:t>9</a:t>
            </a:fld>
            <a:endParaRPr lang="en-US" noProof="0" dirty="0"/>
          </a:p>
        </p:txBody>
      </p:sp>
      <p:pic>
        <p:nvPicPr>
          <p:cNvPr id="7" name="Picture 6">
            <a:extLst>
              <a:ext uri="{FF2B5EF4-FFF2-40B4-BE49-F238E27FC236}">
                <a16:creationId xmlns:a16="http://schemas.microsoft.com/office/drawing/2014/main" id="{A4061802-7CB0-4F24-AB20-9D382ECFC00F}"/>
              </a:ext>
            </a:extLst>
          </p:cNvPr>
          <p:cNvPicPr>
            <a:picLocks noChangeAspect="1"/>
          </p:cNvPicPr>
          <p:nvPr/>
        </p:nvPicPr>
        <p:blipFill>
          <a:blip r:embed="rId2"/>
          <a:stretch>
            <a:fillRect/>
          </a:stretch>
        </p:blipFill>
        <p:spPr>
          <a:xfrm>
            <a:off x="6070349" y="1887990"/>
            <a:ext cx="5997262" cy="2339068"/>
          </a:xfrm>
          <a:prstGeom prst="rect">
            <a:avLst/>
          </a:prstGeom>
        </p:spPr>
      </p:pic>
      <p:sp>
        <p:nvSpPr>
          <p:cNvPr id="9" name="Date Placeholder 3">
            <a:extLst>
              <a:ext uri="{FF2B5EF4-FFF2-40B4-BE49-F238E27FC236}">
                <a16:creationId xmlns:a16="http://schemas.microsoft.com/office/drawing/2014/main" id="{E6EE5F3F-73DE-4106-8458-F4DF136F9C9D}"/>
              </a:ext>
            </a:extLst>
          </p:cNvPr>
          <p:cNvSpPr>
            <a:spLocks noGrp="1"/>
          </p:cNvSpPr>
          <p:nvPr>
            <p:ph type="dt" sz="half" idx="10"/>
          </p:nvPr>
        </p:nvSpPr>
        <p:spPr>
          <a:xfrm>
            <a:off x="838200" y="6356350"/>
            <a:ext cx="2743200" cy="365125"/>
          </a:xfrm>
        </p:spPr>
        <p:txBody>
          <a:bodyPr/>
          <a:lstStyle/>
          <a:p>
            <a:fld id="{935C31DE-3425-40DC-B7DB-CB039BE64578}" type="datetime1">
              <a:rPr lang="en-US" smtClean="0"/>
              <a:pPr/>
              <a:t>2/8/2022</a:t>
            </a:fld>
            <a:endParaRPr lang="en-US" dirty="0"/>
          </a:p>
        </p:txBody>
      </p:sp>
      <p:sp>
        <p:nvSpPr>
          <p:cNvPr id="10" name="Footer Placeholder 4">
            <a:extLst>
              <a:ext uri="{FF2B5EF4-FFF2-40B4-BE49-F238E27FC236}">
                <a16:creationId xmlns:a16="http://schemas.microsoft.com/office/drawing/2014/main" id="{237D78D8-E126-46A5-A171-19FA4A3B03AE}"/>
              </a:ext>
            </a:extLst>
          </p:cNvPr>
          <p:cNvSpPr>
            <a:spLocks noGrp="1"/>
          </p:cNvSpPr>
          <p:nvPr>
            <p:ph type="ftr" sz="quarter" idx="11"/>
          </p:nvPr>
        </p:nvSpPr>
        <p:spPr>
          <a:xfrm>
            <a:off x="4038600" y="6356350"/>
            <a:ext cx="4114800" cy="365125"/>
          </a:xfrm>
        </p:spPr>
        <p:txBody>
          <a:bodyPr/>
          <a:lstStyle/>
          <a:p>
            <a:r>
              <a:rPr lang="en-US"/>
              <a:t>KAV Consulting Arbitration Workflow</a:t>
            </a:r>
            <a:endParaRPr lang="en-US" noProof="0" dirty="0"/>
          </a:p>
        </p:txBody>
      </p:sp>
    </p:spTree>
    <p:extLst>
      <p:ext uri="{BB962C8B-B14F-4D97-AF65-F5344CB8AC3E}">
        <p14:creationId xmlns:p14="http://schemas.microsoft.com/office/powerpoint/2010/main" val="3301845478"/>
      </p:ext>
    </p:extLst>
  </p:cSld>
  <p:clrMapOvr>
    <a:masterClrMapping/>
  </p:clrMapOvr>
</p:sld>
</file>

<file path=ppt/theme/theme1.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2B5E06C4-AE57-4BAA-BA0B-63E07B24D4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DE34994-5235-424D-B029-DB3138A987E0}">
  <ds:schemaRefs>
    <ds:schemaRef ds:uri="http://schemas.microsoft.com/sharepoint/v3/contenttype/forms"/>
  </ds:schemaRefs>
</ds:datastoreItem>
</file>

<file path=customXml/itemProps3.xml><?xml version="1.0" encoding="utf-8"?>
<ds:datastoreItem xmlns:ds="http://schemas.openxmlformats.org/officeDocument/2006/customXml" ds:itemID="{A0C89B67-DA61-479D-A97F-E0841AF74321}">
  <ds:schemaRefs>
    <ds:schemaRef ds:uri="71af3243-3dd4-4a8d-8c0d-dd76da1f02a5"/>
    <ds:schemaRef ds:uri="http://schemas.microsoft.com/office/2006/metadata/properties"/>
    <ds:schemaRef ds:uri="http://schemas.openxmlformats.org/package/2006/metadata/core-properties"/>
    <ds:schemaRef ds:uri="16c05727-aa75-4e4a-9b5f-8a80a1165891"/>
    <ds:schemaRef ds:uri="http://purl.org/dc/elements/1.1/"/>
    <ds:schemaRef ds:uri="http://schemas.microsoft.com/office/2006/documentManagement/types"/>
    <ds:schemaRef ds:uri="http://www.w3.org/XML/1998/namespace"/>
    <ds:schemaRef ds:uri="http://purl.org/dc/terms/"/>
    <ds:schemaRef ds:uri="http://schemas.microsoft.com/office/infopath/2007/PartnerControl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Slice</Template>
  <TotalTime>0</TotalTime>
  <Words>1474</Words>
  <Application>Microsoft Office PowerPoint</Application>
  <PresentationFormat>Widescreen</PresentationFormat>
  <Paragraphs>187</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Arbitration  Workflow</vt:lpstr>
      <vt:lpstr>SURPRISE! Things are changing </vt:lpstr>
      <vt:lpstr>No Surprises Act– Summary  (H.R. 133, Public Law 116-260)</vt:lpstr>
      <vt:lpstr>Workflow Requirements</vt:lpstr>
      <vt:lpstr>Solution - Use existing/trusted technologies </vt:lpstr>
      <vt:lpstr>Components used for the arbitration flow</vt:lpstr>
      <vt:lpstr>Arbitration Workflow - Overview</vt:lpstr>
      <vt:lpstr>Record Selection</vt:lpstr>
      <vt:lpstr>Task Categorization</vt:lpstr>
      <vt:lpstr>Payer Resolution attempts</vt:lpstr>
      <vt:lpstr>Resolution</vt:lpstr>
      <vt:lpstr>Important Open Negotiation and  Independent Dispute Resolution Deadlines</vt:lpstr>
      <vt:lpstr>Example new value list that must be tracked to drive workflow</vt:lpstr>
      <vt:lpstr>Example Workflow Stages to dictate user engagement (derived from new field values)</vt:lpstr>
      <vt:lpstr>ETM Follow-up</vt:lpstr>
      <vt:lpstr>View Options</vt:lpstr>
      <vt:lpstr>Tracking the progress</vt:lpstr>
      <vt:lpstr>Previews &amp; Instructions</vt:lpstr>
      <vt:lpstr>NSA Arbitration workflow summary</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2021-08-06T14:30:30Z</dcterms:created>
  <dcterms:modified xsi:type="dcterms:W3CDTF">2022-02-08T16:40:19Z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